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Başlık 13"/>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Alt Başlı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Veri Yer Tutucusu 6"/>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20" name="Altbilgi Yer Tutucusu 19"/>
          <p:cNvSpPr>
            <a:spLocks noGrp="1"/>
          </p:cNvSpPr>
          <p:nvPr>
            <p:ph type="ftr" sz="quarter" idx="11"/>
          </p:nvPr>
        </p:nvSpPr>
        <p:spPr/>
        <p:txBody>
          <a:bodyPr/>
          <a:lstStyle>
            <a:extLst/>
          </a:lstStyle>
          <a:p>
            <a:endParaRPr lang="tr-TR"/>
          </a:p>
        </p:txBody>
      </p:sp>
      <p:sp>
        <p:nvSpPr>
          <p:cNvPr id="10" name="Slayt Numarası Yer Tutucusu 9"/>
          <p:cNvSpPr>
            <a:spLocks noGrp="1"/>
          </p:cNvSpPr>
          <p:nvPr>
            <p:ph type="sldNum" sz="quarter" idx="12"/>
          </p:nvPr>
        </p:nvSpPr>
        <p:spPr/>
        <p:txBody>
          <a:bodyPr/>
          <a:lstStyle>
            <a:extLst/>
          </a:lstStyle>
          <a:p>
            <a:fld id="{C855B2C7-C185-4250-9ABF-23A117122D10}" type="slidenum">
              <a:rPr lang="tr-TR" smtClean="0"/>
              <a:t>‹#›</a:t>
            </a:fld>
            <a:endParaRPr lang="tr-T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Dikdörtgen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C855B2C7-C185-4250-9ABF-23A117122D10}" type="slidenum">
              <a:rPr lang="tr-TR" smtClean="0"/>
              <a:t>‹#›</a:t>
            </a:fld>
            <a:endParaRPr lang="tr-TR"/>
          </a:p>
        </p:txBody>
      </p:sp>
      <p:sp>
        <p:nvSpPr>
          <p:cNvPr id="10" name="Dikdörtgen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ikdörtgen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Veri Yer Tutucusu 1"/>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C855B2C7-C185-4250-9ABF-23A117122D10}" type="slidenum">
              <a:rPr lang="tr-TR" smtClean="0"/>
              <a:t>‹#›</a:t>
            </a:fld>
            <a:endParaRPr lang="tr-TR"/>
          </a:p>
        </p:txBody>
      </p:sp>
      <p:sp>
        <p:nvSpPr>
          <p:cNvPr id="6" name="Dikdörtgen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C855B2C7-C185-4250-9ABF-23A117122D1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extLst/>
          </a:lstStyle>
          <a:p>
            <a:fld id="{38A36FA7-0C7D-416F-8AF7-65DF7F23E60C}" type="datetimeFigureOut">
              <a:rPr lang="tr-TR" smtClean="0"/>
              <a:t>25.11.2014</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C855B2C7-C185-4250-9ABF-23A117122D10}" type="slidenum">
              <a:rPr lang="tr-TR" smtClean="0"/>
              <a:t>‹#›</a:t>
            </a:fld>
            <a:endParaRPr lang="tr-TR"/>
          </a:p>
        </p:txBody>
      </p:sp>
      <p:sp>
        <p:nvSpPr>
          <p:cNvPr id="8" name="Dikdörtgen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sim Yer Tutucus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Akış Çizelgesi: İşlem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Akış Çizelgesi: İşlem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Metin Yer Tutucus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as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Halk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Dikdörtgen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Başlık Yer Tutucusu 4"/>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Metin Yer Tutucus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8A36FA7-0C7D-416F-8AF7-65DF7F23E60C}" type="datetimeFigureOut">
              <a:rPr lang="tr-TR" smtClean="0"/>
              <a:t>25.11.2014</a:t>
            </a:fld>
            <a:endParaRPr lang="tr-TR"/>
          </a:p>
        </p:txBody>
      </p:sp>
      <p:sp>
        <p:nvSpPr>
          <p:cNvPr id="10" name="Altbilgi Yer Tutucusu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Slayt Numarası Yer Tutucus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855B2C7-C185-4250-9ABF-23A117122D10}" type="slidenum">
              <a:rPr lang="tr-TR" smtClean="0"/>
              <a:t>‹#›</a:t>
            </a:fld>
            <a:endParaRPr lang="tr-TR"/>
          </a:p>
        </p:txBody>
      </p:sp>
      <p:sp>
        <p:nvSpPr>
          <p:cNvPr id="15" name="Dikdörtgen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737694" y="2780928"/>
            <a:ext cx="4388024" cy="720080"/>
          </a:xfrm>
        </p:spPr>
        <p:txBody>
          <a:bodyPr>
            <a:normAutofit/>
          </a:bodyPr>
          <a:lstStyle/>
          <a:p>
            <a:pPr algn="ctr"/>
            <a:r>
              <a:rPr lang="tr-TR" sz="3600" b="1" dirty="0" smtClean="0">
                <a:solidFill>
                  <a:schemeClr val="tx1"/>
                </a:solidFill>
                <a:latin typeface="Times New Roman" panose="02020603050405020304" pitchFamily="18" charset="0"/>
                <a:cs typeface="Times New Roman" panose="02020603050405020304" pitchFamily="18" charset="0"/>
              </a:rPr>
              <a:t>SÖZ SANATLARI</a:t>
            </a:r>
            <a:endParaRPr lang="tr-TR" sz="3600" b="1" dirty="0">
              <a:solidFill>
                <a:schemeClr val="tx1"/>
              </a:solidFill>
              <a:latin typeface="Times New Roman" panose="02020603050405020304" pitchFamily="18" charset="0"/>
              <a:cs typeface="Times New Roman" panose="02020603050405020304" pitchFamily="18" charset="0"/>
            </a:endParaRPr>
          </a:p>
        </p:txBody>
      </p:sp>
      <p:pic>
        <p:nvPicPr>
          <p:cNvPr id="1026" name="Picture 2" descr="C:\Users\Rilbay\Desktop\divan-edebiyat-nesi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80597" y="3906669"/>
            <a:ext cx="4263403" cy="3266821"/>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1259632" y="332656"/>
            <a:ext cx="7488832" cy="172819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4400" b="1" dirty="0" smtClean="0">
                <a:solidFill>
                  <a:srgbClr val="FF0000"/>
                </a:solidFill>
                <a:latin typeface="Times New Roman" panose="02020603050405020304" pitchFamily="18" charset="0"/>
                <a:cs typeface="Times New Roman" panose="02020603050405020304" pitchFamily="18" charset="0"/>
              </a:rPr>
              <a:t>ŞİİR İNCELEME YÖNTEMİ</a:t>
            </a:r>
          </a:p>
          <a:p>
            <a:pPr algn="ctr"/>
            <a:r>
              <a:rPr lang="tr-TR" sz="4400" b="1" dirty="0" smtClean="0">
                <a:solidFill>
                  <a:srgbClr val="FF0000"/>
                </a:solidFill>
                <a:latin typeface="Times New Roman" panose="02020603050405020304" pitchFamily="18" charset="0"/>
                <a:cs typeface="Times New Roman" panose="02020603050405020304" pitchFamily="18" charset="0"/>
              </a:rPr>
              <a:t>ŞİİR DİLİ</a:t>
            </a:r>
            <a:endParaRPr lang="tr-TR" sz="4400" b="1" dirty="0">
              <a:solidFill>
                <a:srgbClr val="FF0000"/>
              </a:solidFill>
              <a:latin typeface="Times New Roman" panose="02020603050405020304" pitchFamily="18" charset="0"/>
              <a:cs typeface="Times New Roman" panose="02020603050405020304" pitchFamily="18" charset="0"/>
            </a:endParaRPr>
          </a:p>
        </p:txBody>
      </p:sp>
      <p:sp>
        <p:nvSpPr>
          <p:cNvPr id="5" name="Dikdörtgen 4"/>
          <p:cNvSpPr/>
          <p:nvPr/>
        </p:nvSpPr>
        <p:spPr>
          <a:xfrm>
            <a:off x="2737694" y="2276872"/>
            <a:ext cx="4642618" cy="646331"/>
          </a:xfrm>
          <a:prstGeom prst="rect">
            <a:avLst/>
          </a:prstGeom>
        </p:spPr>
        <p:txBody>
          <a:bodyPr wrap="none">
            <a:spAutoFit/>
          </a:bodyPr>
          <a:lstStyle/>
          <a:p>
            <a:pPr algn="ctr" fontAlgn="base"/>
            <a:r>
              <a:rPr lang="tr-TR" sz="3600" b="1" dirty="0">
                <a:latin typeface="Times New Roman" panose="02020603050405020304" pitchFamily="18" charset="0"/>
                <a:cs typeface="Times New Roman" panose="02020603050405020304" pitchFamily="18" charset="0"/>
              </a:rPr>
              <a:t>ŞİİRDE DİL - ÜSLUP</a:t>
            </a:r>
          </a:p>
        </p:txBody>
      </p:sp>
      <p:sp>
        <p:nvSpPr>
          <p:cNvPr id="6" name="Dikdörtgen 5"/>
          <p:cNvSpPr/>
          <p:nvPr/>
        </p:nvSpPr>
        <p:spPr>
          <a:xfrm>
            <a:off x="4235068" y="3502749"/>
            <a:ext cx="1467068" cy="646331"/>
          </a:xfrm>
          <a:prstGeom prst="rect">
            <a:avLst/>
          </a:prstGeom>
        </p:spPr>
        <p:txBody>
          <a:bodyPr wrap="none">
            <a:spAutoFit/>
          </a:bodyPr>
          <a:lstStyle/>
          <a:p>
            <a:pPr algn="ctr"/>
            <a:r>
              <a:rPr lang="tr-TR" sz="3600" b="1" dirty="0" smtClean="0">
                <a:latin typeface="Times New Roman" panose="02020603050405020304" pitchFamily="18" charset="0"/>
                <a:cs typeface="Times New Roman" panose="02020603050405020304" pitchFamily="18" charset="0"/>
              </a:rPr>
              <a:t>İMGE</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3915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08093" y="0"/>
            <a:ext cx="7920880" cy="6724918"/>
          </a:xfrm>
          <a:prstGeom prst="rect">
            <a:avLst/>
          </a:prstGeom>
        </p:spPr>
        <p:txBody>
          <a:bodyPr wrap="square">
            <a:spAutoFit/>
          </a:bodyPr>
          <a:lstStyle/>
          <a:p>
            <a:pPr indent="540385" algn="just">
              <a:lnSpc>
                <a:spcPct val="150000"/>
              </a:lnSpc>
              <a:spcBef>
                <a:spcPts val="600"/>
              </a:spcBef>
              <a:spcAft>
                <a:spcPts val="600"/>
              </a:spcAft>
            </a:pPr>
            <a:r>
              <a:rPr lang="tr-TR" b="1" dirty="0" smtClean="0">
                <a:effectLst/>
                <a:latin typeface="Times New Roman"/>
              </a:rPr>
              <a:t>Sözcüklerin iki türlü anlamı vardır:</a:t>
            </a:r>
            <a:endParaRPr lang="tr-TR" dirty="0" smtClean="0">
              <a:effectLst/>
            </a:endParaRPr>
          </a:p>
          <a:p>
            <a:pPr indent="540385" algn="just">
              <a:lnSpc>
                <a:spcPct val="150000"/>
              </a:lnSpc>
              <a:spcBef>
                <a:spcPts val="600"/>
              </a:spcBef>
              <a:spcAft>
                <a:spcPts val="600"/>
              </a:spcAft>
            </a:pPr>
            <a:r>
              <a:rPr lang="tr-TR" b="1" dirty="0" smtClean="0">
                <a:solidFill>
                  <a:srgbClr val="FF0000"/>
                </a:solidFill>
                <a:effectLst/>
                <a:latin typeface="Times New Roman"/>
              </a:rPr>
              <a:t>1-</a:t>
            </a:r>
            <a:r>
              <a:rPr lang="tr-TR" sz="800" b="1" dirty="0" smtClean="0">
                <a:solidFill>
                  <a:srgbClr val="FF0000"/>
                </a:solidFill>
                <a:effectLst/>
                <a:latin typeface="Times New Roman"/>
              </a:rPr>
              <a:t>            </a:t>
            </a:r>
            <a:r>
              <a:rPr lang="tr-TR" b="1" dirty="0" smtClean="0">
                <a:solidFill>
                  <a:srgbClr val="FF0000"/>
                </a:solidFill>
                <a:effectLst/>
                <a:latin typeface="Times New Roman"/>
              </a:rPr>
              <a:t>Temel, Gerçek Anlam</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Sözcüğün tek başınayken düşündürdüğü, herkesçe bilinen, akla ilk gelen anlamıdır. Bu anlam, bir sözcüğün zaman içinde kazandığı yeni anlamla karışmasını önler.</a:t>
            </a:r>
            <a:endParaRPr lang="tr-TR" dirty="0" smtClean="0">
              <a:effectLst/>
            </a:endParaRPr>
          </a:p>
          <a:p>
            <a:pPr indent="540385" algn="just">
              <a:lnSpc>
                <a:spcPct val="150000"/>
              </a:lnSpc>
              <a:spcBef>
                <a:spcPts val="600"/>
              </a:spcBef>
              <a:spcAft>
                <a:spcPts val="600"/>
              </a:spcAft>
            </a:pPr>
            <a:r>
              <a:rPr lang="tr-TR" b="1" dirty="0" smtClean="0">
                <a:effectLst/>
                <a:latin typeface="Times New Roman"/>
              </a:rPr>
              <a:t>Örnekler:</a:t>
            </a:r>
            <a:endParaRPr lang="tr-TR" dirty="0" smtClean="0">
              <a:effectLst/>
            </a:endParaRPr>
          </a:p>
          <a:p>
            <a:pPr indent="540385" algn="just">
              <a:lnSpc>
                <a:spcPct val="150000"/>
              </a:lnSpc>
              <a:spcBef>
                <a:spcPts val="600"/>
              </a:spcBef>
              <a:spcAft>
                <a:spcPts val="600"/>
              </a:spcAft>
            </a:pPr>
            <a:r>
              <a:rPr lang="tr-TR" b="1" dirty="0" smtClean="0">
                <a:effectLst/>
                <a:latin typeface="Times New Roman"/>
              </a:rPr>
              <a:t>Kırmak:</a:t>
            </a:r>
            <a:r>
              <a:rPr lang="tr-TR" dirty="0" smtClean="0">
                <a:effectLst/>
                <a:latin typeface="Times New Roman"/>
              </a:rPr>
              <a:t> (Sert şeyleri) Güçlü bir basınç nedeniyle ya da etkisiyle parçalamak.</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O kalın tahtayı bir vuruşta kırdı.</a:t>
            </a:r>
            <a:endParaRPr lang="tr-TR" dirty="0" smtClean="0">
              <a:effectLst/>
            </a:endParaRPr>
          </a:p>
          <a:p>
            <a:pPr indent="540385" algn="just">
              <a:lnSpc>
                <a:spcPct val="150000"/>
              </a:lnSpc>
              <a:spcBef>
                <a:spcPts val="600"/>
              </a:spcBef>
              <a:spcAft>
                <a:spcPts val="600"/>
              </a:spcAft>
            </a:pPr>
            <a:r>
              <a:rPr lang="tr-TR" b="1" dirty="0" smtClean="0">
                <a:effectLst/>
                <a:latin typeface="Times New Roman"/>
              </a:rPr>
              <a:t>Baş:</a:t>
            </a:r>
            <a:r>
              <a:rPr lang="tr-TR" dirty="0" smtClean="0">
                <a:effectLst/>
                <a:latin typeface="Times New Roman"/>
              </a:rPr>
              <a:t> İnsan ve hayvanların beyin, göz, kulak gibi organlarının bulunduğu vücudun üst ya da ön kısmında bulunan bölüm.</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O da başından yaralanmıştı.</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Bu iki cümledeki </a:t>
            </a:r>
            <a:r>
              <a:rPr lang="tr-TR" b="1" i="1" dirty="0" smtClean="0">
                <a:effectLst/>
                <a:latin typeface="Times New Roman"/>
              </a:rPr>
              <a:t>"kırmak" ve "baş"</a:t>
            </a:r>
            <a:r>
              <a:rPr lang="tr-TR" dirty="0" smtClean="0">
                <a:effectLst/>
                <a:latin typeface="Times New Roman"/>
              </a:rPr>
              <a:t> sözcükleri temel anlamıyla kullanılmıştır.</a:t>
            </a:r>
            <a:endParaRPr lang="tr-TR" dirty="0">
              <a:effectLst/>
            </a:endParaRPr>
          </a:p>
        </p:txBody>
      </p:sp>
    </p:spTree>
    <p:extLst>
      <p:ext uri="{BB962C8B-B14F-4D97-AF65-F5344CB8AC3E}">
        <p14:creationId xmlns:p14="http://schemas.microsoft.com/office/powerpoint/2010/main" val="777467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116632"/>
            <a:ext cx="7992888" cy="5693866"/>
          </a:xfrm>
          <a:prstGeom prst="rect">
            <a:avLst/>
          </a:prstGeom>
        </p:spPr>
        <p:txBody>
          <a:bodyPr wrap="square">
            <a:spAutoFit/>
          </a:bodyPr>
          <a:lstStyle/>
          <a:p>
            <a:pPr indent="540385" algn="just">
              <a:lnSpc>
                <a:spcPct val="150000"/>
              </a:lnSpc>
              <a:spcBef>
                <a:spcPts val="600"/>
              </a:spcBef>
              <a:spcAft>
                <a:spcPts val="600"/>
              </a:spcAft>
            </a:pPr>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b="1" dirty="0" smtClean="0">
                <a:solidFill>
                  <a:srgbClr val="FF0000"/>
                </a:solidFill>
                <a:effectLst/>
                <a:latin typeface="Times New Roman"/>
              </a:rPr>
              <a:t>Mecaz Anlam</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Bir sözcüğün gerçek, temel, sözlük anlamının dışında farklı bir anlamda başka bir varlığın ya da kavramın yerine kullanılmasıyla ortaya çıkan anlamıdır. Cümle ya da deyim içinde bu anlamı kazanacak şekilde kullanılmış olan sözcüklere </a:t>
            </a:r>
            <a:r>
              <a:rPr lang="tr-TR" b="1" i="1" dirty="0" smtClean="0">
                <a:effectLst/>
                <a:latin typeface="Times New Roman"/>
              </a:rPr>
              <a:t>"mecaz anlamlı sözcükler"</a:t>
            </a:r>
            <a:r>
              <a:rPr lang="tr-TR" dirty="0" smtClean="0">
                <a:effectLst/>
                <a:latin typeface="Times New Roman"/>
              </a:rPr>
              <a:t> diyoruz. </a:t>
            </a:r>
            <a:endParaRPr lang="tr-TR" dirty="0" smtClean="0">
              <a:effectLst/>
            </a:endParaRPr>
          </a:p>
          <a:p>
            <a:pPr indent="540385" algn="just">
              <a:lnSpc>
                <a:spcPct val="150000"/>
              </a:lnSpc>
              <a:spcBef>
                <a:spcPts val="600"/>
              </a:spcBef>
              <a:spcAft>
                <a:spcPts val="600"/>
              </a:spcAft>
            </a:pPr>
            <a:r>
              <a:rPr lang="tr-TR" b="1" i="1" dirty="0" smtClean="0">
                <a:effectLst/>
                <a:latin typeface="Times New Roman"/>
              </a:rPr>
              <a:t>Gelecek çok şeylere gebedir.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Hu cümledeki </a:t>
            </a:r>
            <a:r>
              <a:rPr lang="tr-TR" b="1" i="1" dirty="0" smtClean="0">
                <a:effectLst/>
                <a:latin typeface="Times New Roman"/>
              </a:rPr>
              <a:t>"gebe"</a:t>
            </a:r>
            <a:r>
              <a:rPr lang="tr-TR" dirty="0" smtClean="0">
                <a:effectLst/>
                <a:latin typeface="Times New Roman"/>
              </a:rPr>
              <a:t> sözcüğü gerçek anlamından uzaklaşmış, "ortaya çıkması beklenen durum ya da olaylar" anlamında kullanılmıştır.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"Bu tezi çürütmek kolay değildir." cümlesindeki </a:t>
            </a:r>
            <a:r>
              <a:rPr lang="tr-TR" b="1" i="1" dirty="0" smtClean="0">
                <a:effectLst/>
                <a:latin typeface="Times New Roman"/>
              </a:rPr>
              <a:t>"çürütmek"</a:t>
            </a:r>
            <a:r>
              <a:rPr lang="tr-TR" dirty="0" smtClean="0">
                <a:effectLst/>
                <a:latin typeface="Times New Roman"/>
              </a:rPr>
              <a:t> sözcüğü uzak anlamında yani "doğru olarak ileri sürülen düşüncenin anlamsızlığını ortaya koymak" anlamına gelecek şekilde kullanılmıştır. Her iki sözcük de mecaz anlamlıdır.</a:t>
            </a:r>
            <a:endParaRPr lang="tr-TR" dirty="0">
              <a:effectLst/>
            </a:endParaRPr>
          </a:p>
        </p:txBody>
      </p:sp>
    </p:spTree>
    <p:extLst>
      <p:ext uri="{BB962C8B-B14F-4D97-AF65-F5344CB8AC3E}">
        <p14:creationId xmlns:p14="http://schemas.microsoft.com/office/powerpoint/2010/main" val="3894500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5308" y="116632"/>
            <a:ext cx="7920880" cy="6463308"/>
          </a:xfrm>
          <a:prstGeom prst="rect">
            <a:avLst/>
          </a:prstGeom>
        </p:spPr>
        <p:txBody>
          <a:bodyPr wrap="square">
            <a:spAutoFit/>
          </a:bodyPr>
          <a:lstStyle/>
          <a:p>
            <a:pPr indent="540385" algn="just">
              <a:lnSpc>
                <a:spcPct val="150000"/>
              </a:lnSpc>
            </a:pPr>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b="1" dirty="0" smtClean="0">
                <a:solidFill>
                  <a:srgbClr val="FF0000"/>
                </a:solidFill>
                <a:effectLst/>
                <a:latin typeface="Times New Roman"/>
              </a:rPr>
              <a:t>MECAZ-I MÜRSEL( Ad Aktarması)</a:t>
            </a:r>
            <a:endParaRPr lang="tr-TR" dirty="0" smtClean="0">
              <a:effectLst/>
            </a:endParaRPr>
          </a:p>
          <a:p>
            <a:pPr indent="540385" algn="just">
              <a:lnSpc>
                <a:spcPct val="150000"/>
              </a:lnSpc>
            </a:pPr>
            <a:r>
              <a:rPr lang="tr-TR" dirty="0" smtClean="0">
                <a:effectLst/>
                <a:latin typeface="Times New Roman"/>
              </a:rPr>
              <a:t>En az iki sözcük ile anlatılabilecek bir olay olgu kavram veya durumun benzetme amacı gütmeden, kavramın kendini kullanmadan, sözün gerçek anlamı dışında bir başka söz yerine kullanılmasıdır. Buna </a:t>
            </a:r>
            <a:r>
              <a:rPr lang="tr-TR" b="1" i="1" dirty="0" smtClean="0">
                <a:effectLst/>
                <a:latin typeface="Times New Roman"/>
              </a:rPr>
              <a:t>"düz </a:t>
            </a:r>
            <a:r>
              <a:rPr lang="tr-TR" b="1" i="1" dirty="0" err="1" smtClean="0">
                <a:effectLst/>
                <a:latin typeface="Times New Roman"/>
              </a:rPr>
              <a:t>değişmece</a:t>
            </a:r>
            <a:r>
              <a:rPr lang="tr-TR" b="1" i="1" dirty="0" smtClean="0">
                <a:effectLst/>
                <a:latin typeface="Times New Roman"/>
              </a:rPr>
              <a:t>, ad değişmesi ya da ad aktarması"</a:t>
            </a:r>
            <a:r>
              <a:rPr lang="tr-TR" dirty="0" smtClean="0">
                <a:effectLst/>
                <a:latin typeface="Times New Roman"/>
              </a:rPr>
              <a:t> da denilmektedir.</a:t>
            </a:r>
            <a:endParaRPr lang="tr-TR" dirty="0" smtClean="0">
              <a:effectLst/>
            </a:endParaRPr>
          </a:p>
          <a:p>
            <a:pPr indent="540385" algn="just">
              <a:lnSpc>
                <a:spcPct val="150000"/>
              </a:lnSpc>
            </a:pPr>
            <a:endParaRPr lang="tr-TR" b="1" dirty="0" smtClean="0">
              <a:effectLst/>
              <a:latin typeface="Times New Roman"/>
            </a:endParaRPr>
          </a:p>
          <a:p>
            <a:pPr indent="540385" algn="just">
              <a:lnSpc>
                <a:spcPct val="150000"/>
              </a:lnSpc>
            </a:pPr>
            <a:r>
              <a:rPr lang="tr-TR" b="1" dirty="0" smtClean="0">
                <a:effectLst/>
                <a:latin typeface="Times New Roman"/>
              </a:rPr>
              <a:t>Örnekler</a:t>
            </a:r>
            <a:r>
              <a:rPr lang="tr-TR" dirty="0" smtClean="0">
                <a:effectLst/>
                <a:latin typeface="Times New Roman"/>
              </a:rPr>
              <a:t>:</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Ekranda çok güzel görünüyordu. (Ekran, TV yerine kullanılmıştır.)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Gemimiz Karaköy’e yanaşıyordu. (Karaköy, "Karaköy İskelesi" ola-</a:t>
            </a:r>
            <a:r>
              <a:rPr lang="tr-TR" dirty="0" err="1" smtClean="0">
                <a:effectLst/>
                <a:latin typeface="Times New Roman"/>
              </a:rPr>
              <a:t>rak</a:t>
            </a:r>
            <a:r>
              <a:rPr lang="tr-TR" dirty="0" smtClean="0">
                <a:effectLst/>
                <a:latin typeface="Times New Roman"/>
              </a:rPr>
              <a:t> kullanılmıştır.)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İçeriye girerken ayağınızı çıkarınız. (Ayak sözcüğü, "ayakkabı" yerine kullanılmıştır.</a:t>
            </a:r>
            <a:endParaRPr lang="tr-TR" dirty="0" smtClean="0">
              <a:effectLst/>
            </a:endParaRPr>
          </a:p>
          <a:p>
            <a:pPr indent="540385" algn="just"/>
            <a:r>
              <a:rPr lang="tr-TR" dirty="0" smtClean="0">
                <a:effectLst/>
                <a:latin typeface="Times New Roman"/>
              </a:rPr>
              <a:t>Beyninde öten çanın sesinden,</a:t>
            </a:r>
            <a:endParaRPr lang="tr-TR" dirty="0" smtClean="0">
              <a:effectLst/>
            </a:endParaRPr>
          </a:p>
          <a:p>
            <a:pPr indent="540385" algn="just"/>
            <a:r>
              <a:rPr lang="tr-TR" dirty="0" smtClean="0">
                <a:effectLst/>
                <a:latin typeface="Times New Roman"/>
              </a:rPr>
              <a:t>Binlerce minare </a:t>
            </a:r>
            <a:r>
              <a:rPr lang="tr-TR" dirty="0" err="1" smtClean="0">
                <a:effectLst/>
                <a:latin typeface="Times New Roman"/>
              </a:rPr>
              <a:t>ekbem</a:t>
            </a:r>
            <a:r>
              <a:rPr lang="tr-TR" dirty="0" smtClean="0">
                <a:effectLst/>
                <a:latin typeface="Times New Roman"/>
              </a:rPr>
              <a:t> oldu.</a:t>
            </a:r>
            <a:endParaRPr lang="tr-TR" dirty="0" smtClean="0">
              <a:effectLst/>
            </a:endParaRPr>
          </a:p>
          <a:p>
            <a:pPr indent="540385" algn="just">
              <a:lnSpc>
                <a:spcPct val="150000"/>
              </a:lnSpc>
            </a:pPr>
            <a:r>
              <a:rPr lang="tr-TR" dirty="0" smtClean="0">
                <a:effectLst/>
                <a:latin typeface="Times New Roman"/>
              </a:rPr>
              <a:t>Birinci mısradaki çan sözcüğü Hristiyanlığı, ikinci mısradaki minare sözcüğü de İslâmlığı sembolize etmektedir.</a:t>
            </a:r>
            <a:endParaRPr lang="tr-TR" dirty="0">
              <a:effectLst/>
            </a:endParaRPr>
          </a:p>
        </p:txBody>
      </p:sp>
    </p:spTree>
    <p:extLst>
      <p:ext uri="{BB962C8B-B14F-4D97-AF65-F5344CB8AC3E}">
        <p14:creationId xmlns:p14="http://schemas.microsoft.com/office/powerpoint/2010/main" val="3990662200"/>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2484" y="116632"/>
            <a:ext cx="7767988" cy="5860322"/>
          </a:xfrm>
          <a:prstGeom prst="rect">
            <a:avLst/>
          </a:prstGeom>
        </p:spPr>
        <p:txBody>
          <a:bodyPr wrap="square">
            <a:spAutoFit/>
          </a:bodyPr>
          <a:lstStyle/>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Beyaz perdenin en ünlülerindendir. (Beyaz perde, "sinema" yerine kullanılmıştır.)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Körpe zihinler, Atatürk sevgisiyle biçimlendirilmelidir. (Körpe </a:t>
            </a:r>
            <a:r>
              <a:rPr lang="tr-TR" dirty="0" err="1" smtClean="0">
                <a:effectLst/>
                <a:latin typeface="Times New Roman"/>
              </a:rPr>
              <a:t>zi</a:t>
            </a:r>
            <a:r>
              <a:rPr lang="tr-TR" dirty="0" smtClean="0">
                <a:effectLst/>
                <a:latin typeface="Times New Roman"/>
              </a:rPr>
              <a:t>-hinler, "çocuklar" yerine kullanılmıştır.)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Bir hilâl uğruna </a:t>
            </a:r>
            <a:r>
              <a:rPr lang="tr-TR" dirty="0" err="1" smtClean="0">
                <a:effectLst/>
                <a:latin typeface="Times New Roman"/>
              </a:rPr>
              <a:t>yâ</a:t>
            </a:r>
            <a:r>
              <a:rPr lang="tr-TR" dirty="0" smtClean="0">
                <a:effectLst/>
                <a:latin typeface="Times New Roman"/>
              </a:rPr>
              <a:t> </a:t>
            </a:r>
            <a:r>
              <a:rPr lang="tr-TR" dirty="0" err="1" smtClean="0">
                <a:effectLst/>
                <a:latin typeface="Times New Roman"/>
              </a:rPr>
              <a:t>Râb</a:t>
            </a:r>
            <a:r>
              <a:rPr lang="tr-TR" dirty="0" smtClean="0">
                <a:effectLst/>
                <a:latin typeface="Times New Roman"/>
              </a:rPr>
              <a:t>, ne güneşler batıyor!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Çatma! Kurban </a:t>
            </a:r>
            <a:r>
              <a:rPr lang="tr-TR" dirty="0" err="1" smtClean="0">
                <a:effectLst/>
                <a:latin typeface="Times New Roman"/>
              </a:rPr>
              <a:t>olayıım</a:t>
            </a:r>
            <a:r>
              <a:rPr lang="tr-TR" dirty="0" smtClean="0">
                <a:effectLst/>
                <a:latin typeface="Times New Roman"/>
              </a:rPr>
              <a:t> çehreni, ey nazlı hilâl.</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a:t>
            </a:r>
            <a:r>
              <a:rPr lang="tr-TR" dirty="0" err="1" smtClean="0">
                <a:effectLst/>
                <a:latin typeface="Times New Roman"/>
              </a:rPr>
              <a:t>liazen</a:t>
            </a:r>
            <a:r>
              <a:rPr lang="tr-TR" dirty="0" smtClean="0">
                <a:effectLst/>
                <a:latin typeface="Times New Roman"/>
              </a:rPr>
              <a:t> durur selâmına </a:t>
            </a:r>
            <a:r>
              <a:rPr lang="tr-TR" dirty="0" err="1" smtClean="0">
                <a:effectLst/>
                <a:latin typeface="Times New Roman"/>
              </a:rPr>
              <a:t>hir</a:t>
            </a:r>
            <a:r>
              <a:rPr lang="tr-TR" dirty="0" smtClean="0">
                <a:effectLst/>
                <a:latin typeface="Times New Roman"/>
              </a:rPr>
              <a:t> kışla...</a:t>
            </a:r>
            <a:endParaRPr lang="tr-TR" dirty="0" smtClean="0">
              <a:effectLst/>
            </a:endParaRPr>
          </a:p>
          <a:p>
            <a:pPr indent="540385" algn="just">
              <a:lnSpc>
                <a:spcPct val="150000"/>
              </a:lnSpc>
            </a:pPr>
            <a:r>
              <a:rPr lang="tr-TR" dirty="0" smtClean="0">
                <a:effectLst/>
                <a:latin typeface="Times New Roman"/>
              </a:rPr>
              <a:t>Dizelerde geçen </a:t>
            </a:r>
            <a:r>
              <a:rPr lang="tr-TR" b="1" i="1" dirty="0" smtClean="0">
                <a:effectLst/>
                <a:latin typeface="Times New Roman"/>
              </a:rPr>
              <a:t>"güneş", "hilâl" ve "kışla"</a:t>
            </a:r>
            <a:r>
              <a:rPr lang="tr-TR" dirty="0" smtClean="0">
                <a:effectLst/>
                <a:latin typeface="Times New Roman"/>
              </a:rPr>
              <a:t> sözcükleri mecaz anlamlı sözcüklerdir. Çünkü, "askerler", "bayrak" ve yine "askerler" olarak </a:t>
            </a:r>
            <a:r>
              <a:rPr lang="tr-TR" dirty="0" err="1" smtClean="0">
                <a:effectLst/>
                <a:latin typeface="Times New Roman"/>
              </a:rPr>
              <a:t>kullanı¬larak</a:t>
            </a:r>
            <a:r>
              <a:rPr lang="tr-TR" dirty="0" smtClean="0">
                <a:effectLst/>
                <a:latin typeface="Times New Roman"/>
              </a:rPr>
              <a:t> aktarmalar yapılmıştır.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Beni görünce dili çözüldü. (Dili çözülmek deyimi, "fazla konuşmak" anlamında kullanılmıştır.</a:t>
            </a:r>
            <a:endParaRPr lang="tr-TR" dirty="0" smtClean="0">
              <a:effectLst/>
            </a:endParaRPr>
          </a:p>
          <a:p>
            <a:pPr indent="540385" algn="just">
              <a:lnSpc>
                <a:spcPct val="150000"/>
              </a:lnSpc>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Sürekli başkalarına avuç açmamalısın. (Avuç açmak; "yardım istemek" anlamında kullanılmıştır.</a:t>
            </a:r>
            <a:endParaRPr lang="tr-TR" dirty="0">
              <a:effectLst/>
            </a:endParaRPr>
          </a:p>
        </p:txBody>
      </p:sp>
    </p:spTree>
    <p:extLst>
      <p:ext uri="{BB962C8B-B14F-4D97-AF65-F5344CB8AC3E}">
        <p14:creationId xmlns:p14="http://schemas.microsoft.com/office/powerpoint/2010/main" val="28019660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83063" y="188640"/>
            <a:ext cx="7704856" cy="6109365"/>
          </a:xfrm>
          <a:prstGeom prst="rect">
            <a:avLst/>
          </a:prstGeom>
        </p:spPr>
        <p:txBody>
          <a:bodyPr wrap="square">
            <a:spAutoFit/>
          </a:bodyPr>
          <a:lstStyle/>
          <a:p>
            <a:pPr indent="540385" algn="just">
              <a:lnSpc>
                <a:spcPct val="150000"/>
              </a:lnSpc>
              <a:spcBef>
                <a:spcPts val="600"/>
              </a:spcBef>
              <a:spcAft>
                <a:spcPts val="600"/>
              </a:spcAft>
            </a:pPr>
            <a:r>
              <a:rPr lang="tr-TR" b="1" dirty="0" smtClean="0">
                <a:solidFill>
                  <a:srgbClr val="FF0000"/>
                </a:solidFill>
                <a:effectLst/>
                <a:latin typeface="Times New Roman"/>
              </a:rPr>
              <a:t>3-</a:t>
            </a:r>
            <a:r>
              <a:rPr lang="tr-TR" sz="800" b="1" dirty="0" smtClean="0">
                <a:solidFill>
                  <a:srgbClr val="FF0000"/>
                </a:solidFill>
                <a:effectLst/>
                <a:latin typeface="Times New Roman"/>
              </a:rPr>
              <a:t>            </a:t>
            </a:r>
            <a:r>
              <a:rPr lang="tr-TR" b="1" dirty="0" smtClean="0">
                <a:solidFill>
                  <a:srgbClr val="FF0000"/>
                </a:solidFill>
                <a:effectLst/>
                <a:latin typeface="Times New Roman"/>
              </a:rPr>
              <a:t>TEŞBİH (BENZETME):</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Söze kuvvet ve güzellik vermek için bir ya da birkaç şeyi, benzetme amacıyla karşılaştırma ve birbirleri arasında bu yönden ilgi kurmaya </a:t>
            </a:r>
            <a:r>
              <a:rPr lang="tr-TR" b="1" i="1" dirty="0" smtClean="0">
                <a:effectLst/>
                <a:latin typeface="Times New Roman"/>
              </a:rPr>
              <a:t>"Teşbih"</a:t>
            </a:r>
            <a:r>
              <a:rPr lang="tr-TR" dirty="0" smtClean="0">
                <a:effectLst/>
                <a:latin typeface="Times New Roman"/>
              </a:rPr>
              <a:t> denir.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Benzetmeyi mecazla karıştırmamak gerekir. Benzetmede sözcük, gerçek anlamından başka bir anlamda ve kavramda kullanılmaz. Ancak, unutulmaması gereken, zayıf olanın kuvvetli olana benzetildiğidir.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Türkçede; </a:t>
            </a:r>
            <a:r>
              <a:rPr lang="tr-TR" b="1" dirty="0" smtClean="0">
                <a:effectLst/>
                <a:latin typeface="Times New Roman"/>
              </a:rPr>
              <a:t>buz gibi (soğuk), süt gibi (beyaz), dut yemiş bülbül gibi (suskun</a:t>
            </a:r>
            <a:r>
              <a:rPr lang="tr-TR" dirty="0" smtClean="0">
                <a:effectLst/>
                <a:latin typeface="Times New Roman"/>
              </a:rPr>
              <a:t>) kalıplaşmış, </a:t>
            </a:r>
            <a:r>
              <a:rPr lang="tr-TR" dirty="0" err="1" smtClean="0">
                <a:effectLst/>
                <a:latin typeface="Times New Roman"/>
              </a:rPr>
              <a:t>deyimleşmiş</a:t>
            </a:r>
            <a:r>
              <a:rPr lang="tr-TR" dirty="0" smtClean="0">
                <a:effectLst/>
                <a:latin typeface="Times New Roman"/>
              </a:rPr>
              <a:t> söz varlığının öğeleri olmuştur.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Ali tilki gibi bir çocuktur, sözünde Ali, kurnazlık yönünden, kendisinden daha güçlü olan tilkiye benzetilmiştir. Çünkü tilkinin kurnazlığı, Ali’nin kurnazlığından daha güçlüdür. Dikkat edilirse, örnekteki bütün sözcükler, gerçek anlamlarında kullanılmıştır.</a:t>
            </a:r>
            <a:endParaRPr lang="tr-TR" dirty="0">
              <a:effectLst/>
            </a:endParaRPr>
          </a:p>
        </p:txBody>
      </p:sp>
    </p:spTree>
    <p:extLst>
      <p:ext uri="{BB962C8B-B14F-4D97-AF65-F5344CB8AC3E}">
        <p14:creationId xmlns:p14="http://schemas.microsoft.com/office/powerpoint/2010/main" val="2598500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188640"/>
            <a:ext cx="7776864" cy="2031325"/>
          </a:xfrm>
          <a:prstGeom prst="rect">
            <a:avLst/>
          </a:prstGeom>
        </p:spPr>
        <p:txBody>
          <a:bodyPr wrap="square">
            <a:spAutoFit/>
          </a:bodyPr>
          <a:lstStyle/>
          <a:p>
            <a:pPr indent="540385" algn="just"/>
            <a:r>
              <a:rPr lang="tr-TR" b="1" dirty="0" smtClean="0">
                <a:effectLst/>
                <a:latin typeface="Times New Roman"/>
              </a:rPr>
              <a:t>Bir benzetmede (Teşbih) dört öğe vardır:</a:t>
            </a:r>
            <a:endParaRPr lang="tr-TR" dirty="0" smtClean="0">
              <a:effectLst/>
            </a:endParaRPr>
          </a:p>
          <a:p>
            <a:pPr indent="540385"/>
            <a:r>
              <a:rPr lang="tr-TR" b="1" dirty="0" smtClean="0">
                <a:solidFill>
                  <a:srgbClr val="FF0000"/>
                </a:solidFill>
                <a:effectLst/>
                <a:latin typeface="Times New Roman"/>
              </a:rPr>
              <a:t>1-</a:t>
            </a:r>
            <a:r>
              <a:rPr lang="tr-TR" sz="800" b="1" dirty="0" smtClean="0">
                <a:solidFill>
                  <a:srgbClr val="FF0000"/>
                </a:solidFill>
                <a:effectLst/>
                <a:latin typeface="Times New Roman"/>
              </a:rPr>
              <a:t>            </a:t>
            </a:r>
            <a:r>
              <a:rPr lang="tr-TR" dirty="0" smtClean="0">
                <a:effectLst/>
                <a:latin typeface="Times New Roman"/>
              </a:rPr>
              <a:t>Benzeyen (Müşebbeh): Nitelik bakımından daha güçsüz olan.</a:t>
            </a:r>
            <a:endParaRPr lang="tr-TR" dirty="0" smtClean="0">
              <a:effectLst/>
            </a:endParaRPr>
          </a:p>
          <a:p>
            <a:pPr indent="540385"/>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dirty="0" smtClean="0">
                <a:effectLst/>
                <a:latin typeface="Times New Roman"/>
              </a:rPr>
              <a:t>Kendisine benzetilen (</a:t>
            </a:r>
            <a:r>
              <a:rPr lang="tr-TR" dirty="0" err="1" smtClean="0">
                <a:effectLst/>
                <a:latin typeface="Times New Roman"/>
              </a:rPr>
              <a:t>Müşebbehünbih</a:t>
            </a:r>
            <a:r>
              <a:rPr lang="tr-TR" dirty="0" smtClean="0">
                <a:effectLst/>
                <a:latin typeface="Times New Roman"/>
              </a:rPr>
              <a:t>): Birbirine benzetilen şey-</a:t>
            </a:r>
            <a:r>
              <a:rPr lang="tr-TR" dirty="0" err="1" smtClean="0">
                <a:effectLst/>
                <a:latin typeface="Times New Roman"/>
              </a:rPr>
              <a:t>lerden</a:t>
            </a:r>
            <a:r>
              <a:rPr lang="tr-TR" dirty="0" smtClean="0">
                <a:effectLst/>
                <a:latin typeface="Times New Roman"/>
              </a:rPr>
              <a:t> nitelik bakımından daha üstün olan.</a:t>
            </a:r>
            <a:endParaRPr lang="tr-TR" dirty="0" smtClean="0">
              <a:effectLst/>
            </a:endParaRPr>
          </a:p>
          <a:p>
            <a:pPr indent="540385"/>
            <a:r>
              <a:rPr lang="tr-TR" b="1" dirty="0" smtClean="0">
                <a:solidFill>
                  <a:srgbClr val="FF0000"/>
                </a:solidFill>
                <a:effectLst/>
                <a:latin typeface="Times New Roman"/>
              </a:rPr>
              <a:t>3-</a:t>
            </a:r>
            <a:r>
              <a:rPr lang="tr-TR" sz="800" b="1" dirty="0" smtClean="0">
                <a:solidFill>
                  <a:srgbClr val="FF0000"/>
                </a:solidFill>
                <a:effectLst/>
                <a:latin typeface="Times New Roman"/>
              </a:rPr>
              <a:t>            </a:t>
            </a:r>
            <a:r>
              <a:rPr lang="tr-TR" dirty="0" smtClean="0">
                <a:effectLst/>
                <a:latin typeface="Times New Roman"/>
              </a:rPr>
              <a:t>Benzetme Yönü (</a:t>
            </a:r>
            <a:r>
              <a:rPr lang="tr-TR" dirty="0" err="1" smtClean="0">
                <a:effectLst/>
                <a:latin typeface="Times New Roman"/>
              </a:rPr>
              <a:t>Vech</a:t>
            </a:r>
            <a:r>
              <a:rPr lang="tr-TR" dirty="0" smtClean="0">
                <a:effectLst/>
                <a:latin typeface="Times New Roman"/>
              </a:rPr>
              <a:t>-i </a:t>
            </a:r>
            <a:r>
              <a:rPr lang="tr-TR" dirty="0" err="1" smtClean="0">
                <a:effectLst/>
                <a:latin typeface="Times New Roman"/>
              </a:rPr>
              <a:t>şebeh</a:t>
            </a:r>
            <a:r>
              <a:rPr lang="tr-TR" dirty="0" smtClean="0">
                <a:effectLst/>
                <a:latin typeface="Times New Roman"/>
              </a:rPr>
              <a:t>): Benzeyen şeyler arasındaki ortak ilgi ve benzeyiş. Bu ilgi nitelik bakımından dört türlüdür.</a:t>
            </a:r>
            <a:endParaRPr lang="tr-TR" dirty="0" smtClean="0">
              <a:effectLst/>
            </a:endParaRPr>
          </a:p>
          <a:p>
            <a:pPr indent="540385"/>
            <a:r>
              <a:rPr lang="tr-TR" b="1" dirty="0" smtClean="0">
                <a:solidFill>
                  <a:srgbClr val="FF0000"/>
                </a:solidFill>
                <a:effectLst/>
                <a:latin typeface="Times New Roman"/>
              </a:rPr>
              <a:t>4-</a:t>
            </a:r>
            <a:r>
              <a:rPr lang="tr-TR" sz="800" b="1" dirty="0" smtClean="0">
                <a:solidFill>
                  <a:srgbClr val="FF0000"/>
                </a:solidFill>
                <a:effectLst/>
                <a:latin typeface="Times New Roman"/>
              </a:rPr>
              <a:t>            </a:t>
            </a:r>
            <a:r>
              <a:rPr lang="tr-TR" dirty="0" smtClean="0">
                <a:effectLst/>
                <a:latin typeface="Times New Roman"/>
              </a:rPr>
              <a:t>Benzetme Edatı: Benzetmeyi sağlayan bağlayıcı unsur.</a:t>
            </a:r>
            <a:endParaRPr lang="tr-TR" dirty="0">
              <a:effectLst/>
            </a:endParaRPr>
          </a:p>
        </p:txBody>
      </p:sp>
      <p:sp>
        <p:nvSpPr>
          <p:cNvPr id="3" name="Dikdörtgen 2"/>
          <p:cNvSpPr/>
          <p:nvPr/>
        </p:nvSpPr>
        <p:spPr>
          <a:xfrm>
            <a:off x="1187624" y="2348880"/>
            <a:ext cx="7848872" cy="3770263"/>
          </a:xfrm>
          <a:prstGeom prst="rect">
            <a:avLst/>
          </a:prstGeom>
        </p:spPr>
        <p:txBody>
          <a:bodyPr wrap="square">
            <a:spAutoFit/>
          </a:bodyPr>
          <a:lstStyle/>
          <a:p>
            <a:pPr indent="540385" algn="just">
              <a:lnSpc>
                <a:spcPct val="150000"/>
              </a:lnSpc>
              <a:spcBef>
                <a:spcPts val="600"/>
              </a:spcBef>
              <a:spcAft>
                <a:spcPts val="600"/>
              </a:spcAft>
            </a:pPr>
            <a:r>
              <a:rPr lang="tr-TR" b="1" dirty="0" smtClean="0">
                <a:effectLst/>
                <a:latin typeface="Times New Roman"/>
              </a:rPr>
              <a:t>"Ali aslan gibi cesurdur."</a:t>
            </a:r>
            <a:r>
              <a:rPr lang="tr-TR" dirty="0" smtClean="0">
                <a:effectLst/>
                <a:latin typeface="Times New Roman"/>
              </a:rPr>
              <a:t> sözünde:</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a-</a:t>
            </a:r>
            <a:r>
              <a:rPr lang="tr-TR" sz="800" b="1" dirty="0" smtClean="0">
                <a:solidFill>
                  <a:srgbClr val="FF0000"/>
                </a:solidFill>
                <a:effectLst/>
                <a:latin typeface="Times New Roman"/>
              </a:rPr>
              <a:t>            </a:t>
            </a:r>
            <a:r>
              <a:rPr lang="tr-TR" b="1" dirty="0" smtClean="0">
                <a:effectLst/>
                <a:latin typeface="Times New Roman"/>
              </a:rPr>
              <a:t>Ali: </a:t>
            </a:r>
            <a:r>
              <a:rPr lang="tr-TR" dirty="0" smtClean="0">
                <a:effectLst/>
                <a:latin typeface="Times New Roman"/>
              </a:rPr>
              <a:t>benzeyen (Müşebbeh),</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b-</a:t>
            </a:r>
            <a:r>
              <a:rPr lang="tr-TR" sz="800" b="1" dirty="0" smtClean="0">
                <a:solidFill>
                  <a:srgbClr val="FF0000"/>
                </a:solidFill>
                <a:effectLst/>
                <a:latin typeface="Times New Roman"/>
              </a:rPr>
              <a:t>            </a:t>
            </a:r>
            <a:r>
              <a:rPr lang="tr-TR" b="1" dirty="0" smtClean="0">
                <a:effectLst/>
                <a:latin typeface="Times New Roman"/>
              </a:rPr>
              <a:t>Aslan: </a:t>
            </a:r>
            <a:r>
              <a:rPr lang="tr-TR" dirty="0" smtClean="0">
                <a:effectLst/>
                <a:latin typeface="Times New Roman"/>
              </a:rPr>
              <a:t>kendisine benzetilen (</a:t>
            </a:r>
            <a:r>
              <a:rPr lang="tr-TR" dirty="0" err="1" smtClean="0">
                <a:effectLst/>
                <a:latin typeface="Times New Roman"/>
              </a:rPr>
              <a:t>müşebbehünbih</a:t>
            </a:r>
            <a:r>
              <a:rPr lang="tr-TR" dirty="0" smtClean="0">
                <a:effectLst/>
                <a:latin typeface="Times New Roman"/>
              </a:rPr>
              <a:t>),</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c-</a:t>
            </a:r>
            <a:r>
              <a:rPr lang="tr-TR" sz="800" b="1" dirty="0" smtClean="0">
                <a:solidFill>
                  <a:srgbClr val="FF0000"/>
                </a:solidFill>
                <a:effectLst/>
                <a:latin typeface="Times New Roman"/>
              </a:rPr>
              <a:t>             </a:t>
            </a:r>
            <a:r>
              <a:rPr lang="tr-TR" b="1" dirty="0" smtClean="0">
                <a:effectLst/>
                <a:latin typeface="Times New Roman"/>
              </a:rPr>
              <a:t>Gibi: </a:t>
            </a:r>
            <a:r>
              <a:rPr lang="tr-TR" dirty="0" smtClean="0">
                <a:effectLst/>
                <a:latin typeface="Times New Roman"/>
              </a:rPr>
              <a:t>benzetme edatı (Edat-ı teşbih),</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d-</a:t>
            </a:r>
            <a:r>
              <a:rPr lang="tr-TR" sz="800" b="1" dirty="0" smtClean="0">
                <a:solidFill>
                  <a:srgbClr val="FF0000"/>
                </a:solidFill>
                <a:effectLst/>
                <a:latin typeface="Times New Roman"/>
              </a:rPr>
              <a:t>            </a:t>
            </a:r>
            <a:r>
              <a:rPr lang="tr-TR" b="1" dirty="0" smtClean="0">
                <a:effectLst/>
                <a:latin typeface="Times New Roman"/>
              </a:rPr>
              <a:t>Cesurdur</a:t>
            </a:r>
            <a:r>
              <a:rPr lang="tr-TR" dirty="0" smtClean="0">
                <a:effectLst/>
                <a:latin typeface="Times New Roman"/>
              </a:rPr>
              <a:t>; </a:t>
            </a:r>
            <a:r>
              <a:rPr lang="tr-TR" dirty="0" err="1" smtClean="0">
                <a:effectLst/>
                <a:latin typeface="Times New Roman"/>
              </a:rPr>
              <a:t>hcır</a:t>
            </a:r>
            <a:r>
              <a:rPr lang="tr-TR" dirty="0" smtClean="0">
                <a:effectLst/>
                <a:latin typeface="Times New Roman"/>
              </a:rPr>
              <a:t>/.</a:t>
            </a:r>
            <a:r>
              <a:rPr lang="tr-TR" dirty="0" err="1" smtClean="0">
                <a:effectLst/>
                <a:latin typeface="Times New Roman"/>
              </a:rPr>
              <a:t>cimc</a:t>
            </a:r>
            <a:r>
              <a:rPr lang="tr-TR" dirty="0" smtClean="0">
                <a:effectLst/>
                <a:latin typeface="Times New Roman"/>
              </a:rPr>
              <a:t> yönü (</a:t>
            </a:r>
            <a:r>
              <a:rPr lang="tr-TR" dirty="0" err="1" smtClean="0">
                <a:effectLst/>
                <a:latin typeface="Times New Roman"/>
              </a:rPr>
              <a:t>vech</a:t>
            </a:r>
            <a:r>
              <a:rPr lang="tr-TR" dirty="0" smtClean="0">
                <a:effectLst/>
                <a:latin typeface="Times New Roman"/>
              </a:rPr>
              <a:t>-i §</a:t>
            </a:r>
            <a:r>
              <a:rPr lang="tr-TR" dirty="0" err="1" smtClean="0">
                <a:effectLst/>
                <a:latin typeface="Times New Roman"/>
              </a:rPr>
              <a:t>ebeh</a:t>
            </a:r>
            <a:r>
              <a:rPr lang="tr-TR" dirty="0" smtClean="0">
                <a:effectLst/>
                <a:latin typeface="Times New Roman"/>
              </a:rPr>
              <a:t>)dür.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Diğer bir benzetmede bu öğelerin dördü de bulunursa, böylesi benzetmelerde </a:t>
            </a:r>
            <a:r>
              <a:rPr lang="tr-TR" b="1" dirty="0" smtClean="0">
                <a:effectLst/>
                <a:latin typeface="Times New Roman"/>
              </a:rPr>
              <a:t>geniş benzetme (</a:t>
            </a:r>
            <a:r>
              <a:rPr lang="tr-TR" b="1" dirty="0" err="1" smtClean="0">
                <a:effectLst/>
                <a:latin typeface="Times New Roman"/>
              </a:rPr>
              <a:t>Mutassal</a:t>
            </a:r>
            <a:r>
              <a:rPr lang="tr-TR" b="1" dirty="0" smtClean="0">
                <a:effectLst/>
                <a:latin typeface="Times New Roman"/>
              </a:rPr>
              <a:t> teşbih) </a:t>
            </a:r>
            <a:r>
              <a:rPr lang="tr-TR" dirty="0" smtClean="0">
                <a:effectLst/>
                <a:latin typeface="Times New Roman"/>
              </a:rPr>
              <a:t>denir.</a:t>
            </a:r>
            <a:endParaRPr lang="tr-TR" dirty="0">
              <a:effectLst/>
            </a:endParaRPr>
          </a:p>
        </p:txBody>
      </p:sp>
    </p:spTree>
    <p:extLst>
      <p:ext uri="{BB962C8B-B14F-4D97-AF65-F5344CB8AC3E}">
        <p14:creationId xmlns:p14="http://schemas.microsoft.com/office/powerpoint/2010/main" val="548843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68266" y="0"/>
            <a:ext cx="7740352"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itchFamily="18" charset="0"/>
              </a:rPr>
              <a:t>Eğer benzetmede temel öğeler (benzeyen, kendisine benzetilen) bulunur da, ikincil öğeler bulunmazsa, o benzetme </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"Güzel benzetme" (Teşbih-i beliğ)</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adını alır. "Ali aslandır." dersek, güzel benzetme yapmış oluruz.</a:t>
            </a:r>
          </a:p>
          <a:p>
            <a:pPr marL="0" marR="0" lvl="0" indent="539750" algn="just" defTabSz="914400" rtl="0" eaLnBrk="1" fontAlgn="base" latinLnBrk="0" hangingPunct="1">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Benzetmede mantıkî ilişki bulunması gereklidir. </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"Teşbihte hata olmaz."</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şeklinde bir söz vardır. Hata olur; ancak yapmamak gerekir.</a:t>
            </a: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Örnekler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Derya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misâl</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askerin içre âlemlerin</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Feth</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ü zafer sefinesine açtı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bâd</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bân</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Asker, </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uçsuz bucaksız denize, bu askerin ortasında dalgalanan bayrak (âlem) da fetih ve zafer gemisinin açılmış yelkenlerine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benzetilmiştir.</a:t>
            </a:r>
          </a:p>
        </p:txBody>
      </p:sp>
    </p:spTree>
    <p:extLst>
      <p:ext uri="{BB962C8B-B14F-4D97-AF65-F5344CB8AC3E}">
        <p14:creationId xmlns:p14="http://schemas.microsoft.com/office/powerpoint/2010/main" val="3891277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15015"/>
            <a:ext cx="7920880" cy="6801862"/>
          </a:xfrm>
          <a:prstGeom prst="rect">
            <a:avLst/>
          </a:prstGeom>
        </p:spPr>
        <p:txBody>
          <a:bodyPr wrap="square">
            <a:spAutoFit/>
          </a:bodyPr>
          <a:lstStyle/>
          <a:p>
            <a:pPr indent="540385" algn="just">
              <a:lnSpc>
                <a:spcPct val="150000"/>
              </a:lnSpc>
            </a:pPr>
            <a:r>
              <a:rPr lang="tr-TR" dirty="0" smtClean="0">
                <a:effectLst/>
                <a:latin typeface="Times New Roman"/>
              </a:rPr>
              <a:t>Türk şiirin ünlü şairlerinden Cahit </a:t>
            </a:r>
            <a:r>
              <a:rPr lang="tr-TR" dirty="0" err="1" smtClean="0">
                <a:effectLst/>
                <a:latin typeface="Times New Roman"/>
              </a:rPr>
              <a:t>Külebi’nin</a:t>
            </a:r>
            <a:r>
              <a:rPr lang="tr-TR" dirty="0" smtClean="0">
                <a:effectLst/>
                <a:latin typeface="Times New Roman"/>
              </a:rPr>
              <a:t> aşağıdaki dizeleri arasında bol bol benzetme bulabiliriz.</a:t>
            </a:r>
            <a:endParaRPr lang="tr-TR" dirty="0" smtClean="0">
              <a:effectLst/>
            </a:endParaRPr>
          </a:p>
          <a:p>
            <a:pPr indent="540385" algn="just">
              <a:lnSpc>
                <a:spcPct val="150000"/>
              </a:lnSpc>
            </a:pPr>
            <a:r>
              <a:rPr lang="tr-TR" dirty="0" smtClean="0">
                <a:effectLst/>
                <a:latin typeface="Times New Roman"/>
              </a:rPr>
              <a:t>Deli gönül yücesine çıkar,</a:t>
            </a:r>
            <a:endParaRPr lang="tr-TR" dirty="0" smtClean="0">
              <a:effectLst/>
            </a:endParaRPr>
          </a:p>
          <a:p>
            <a:pPr indent="540385" algn="just">
              <a:lnSpc>
                <a:spcPct val="150000"/>
              </a:lnSpc>
            </a:pPr>
            <a:r>
              <a:rPr lang="tr-TR" dirty="0" smtClean="0">
                <a:effectLst/>
                <a:latin typeface="Times New Roman"/>
              </a:rPr>
              <a:t>Bir üveyik olur, uçar gider...</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a-</a:t>
            </a:r>
            <a:r>
              <a:rPr lang="tr-TR" sz="800" b="1" dirty="0" smtClean="0">
                <a:solidFill>
                  <a:srgbClr val="FF0000"/>
                </a:solidFill>
                <a:effectLst/>
                <a:latin typeface="Times New Roman"/>
              </a:rPr>
              <a:t>            </a:t>
            </a:r>
            <a:r>
              <a:rPr lang="tr-TR" dirty="0" smtClean="0">
                <a:effectLst/>
                <a:latin typeface="Times New Roman"/>
              </a:rPr>
              <a:t>Benzeyen: Deli gönül.</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b-</a:t>
            </a:r>
            <a:r>
              <a:rPr lang="tr-TR" sz="800" b="1" dirty="0" smtClean="0">
                <a:solidFill>
                  <a:srgbClr val="FF0000"/>
                </a:solidFill>
                <a:effectLst/>
                <a:latin typeface="Times New Roman"/>
              </a:rPr>
              <a:t>            </a:t>
            </a:r>
            <a:r>
              <a:rPr lang="tr-TR" dirty="0" smtClean="0">
                <a:effectLst/>
                <a:latin typeface="Times New Roman"/>
              </a:rPr>
              <a:t>Benzetilen: Üveyik (kuş).</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c-</a:t>
            </a:r>
            <a:r>
              <a:rPr lang="tr-TR" sz="800" b="1" dirty="0" smtClean="0">
                <a:solidFill>
                  <a:srgbClr val="FF0000"/>
                </a:solidFill>
                <a:effectLst/>
                <a:latin typeface="Times New Roman"/>
              </a:rPr>
              <a:t>             </a:t>
            </a:r>
            <a:r>
              <a:rPr lang="tr-TR" dirty="0" smtClean="0">
                <a:effectLst/>
                <a:latin typeface="Times New Roman"/>
              </a:rPr>
              <a:t>Benzetme yönü: Uçup gitmesi.</a:t>
            </a:r>
            <a:endParaRPr lang="tr-TR" dirty="0" smtClean="0">
              <a:effectLst/>
            </a:endParaRPr>
          </a:p>
          <a:p>
            <a:pPr indent="540385">
              <a:lnSpc>
                <a:spcPct val="150000"/>
              </a:lnSpc>
              <a:spcBef>
                <a:spcPts val="600"/>
              </a:spcBef>
              <a:spcAft>
                <a:spcPts val="600"/>
              </a:spcAft>
            </a:pPr>
            <a:r>
              <a:rPr lang="tr-TR" dirty="0" smtClean="0">
                <a:effectLst/>
                <a:latin typeface="Times New Roman"/>
              </a:rPr>
              <a:t>Dudakların elmadan etli;</a:t>
            </a:r>
            <a:endParaRPr lang="tr-TR" dirty="0" smtClean="0">
              <a:effectLst/>
            </a:endParaRPr>
          </a:p>
          <a:p>
            <a:pPr indent="540385">
              <a:lnSpc>
                <a:spcPct val="150000"/>
              </a:lnSpc>
              <a:spcBef>
                <a:spcPts val="600"/>
              </a:spcBef>
              <a:spcAft>
                <a:spcPts val="600"/>
              </a:spcAft>
            </a:pPr>
            <a:r>
              <a:rPr lang="tr-TR" dirty="0" smtClean="0">
                <a:effectLst/>
                <a:latin typeface="Times New Roman"/>
              </a:rPr>
              <a:t>Böcek gibi kara gözlerin.</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a-</a:t>
            </a:r>
            <a:r>
              <a:rPr lang="tr-TR" sz="800" b="1" dirty="0" smtClean="0">
                <a:solidFill>
                  <a:srgbClr val="FF0000"/>
                </a:solidFill>
                <a:effectLst/>
                <a:latin typeface="Times New Roman"/>
              </a:rPr>
              <a:t>            </a:t>
            </a:r>
            <a:r>
              <a:rPr lang="tr-TR" dirty="0" smtClean="0">
                <a:effectLst/>
                <a:latin typeface="Times New Roman"/>
              </a:rPr>
              <a:t>Benzeyen: Dudak göz.</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b-</a:t>
            </a:r>
            <a:r>
              <a:rPr lang="tr-TR" sz="800" b="1" dirty="0" smtClean="0">
                <a:solidFill>
                  <a:srgbClr val="FF0000"/>
                </a:solidFill>
                <a:effectLst/>
                <a:latin typeface="Times New Roman"/>
              </a:rPr>
              <a:t>            </a:t>
            </a:r>
            <a:r>
              <a:rPr lang="tr-TR" dirty="0" smtClean="0">
                <a:effectLst/>
                <a:latin typeface="Times New Roman"/>
              </a:rPr>
              <a:t>Benzetilen: Elma, böcek.</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c-</a:t>
            </a:r>
            <a:r>
              <a:rPr lang="tr-TR" sz="800" b="1" dirty="0" smtClean="0">
                <a:solidFill>
                  <a:srgbClr val="FF0000"/>
                </a:solidFill>
                <a:effectLst/>
                <a:latin typeface="Times New Roman"/>
              </a:rPr>
              <a:t>             </a:t>
            </a:r>
            <a:r>
              <a:rPr lang="tr-TR" dirty="0" smtClean="0">
                <a:effectLst/>
                <a:latin typeface="Times New Roman"/>
              </a:rPr>
              <a:t>Benzetme yönü: etli oluşu, kara oluşu.</a:t>
            </a:r>
            <a:endParaRPr lang="tr-TR" dirty="0" smtClean="0">
              <a:effectLst/>
            </a:endParaRPr>
          </a:p>
          <a:p>
            <a:pPr indent="540385">
              <a:lnSpc>
                <a:spcPct val="150000"/>
              </a:lnSpc>
              <a:spcBef>
                <a:spcPts val="600"/>
              </a:spcBef>
              <a:spcAft>
                <a:spcPts val="600"/>
              </a:spcAft>
            </a:pPr>
            <a:r>
              <a:rPr lang="tr-TR" b="1" dirty="0" smtClean="0">
                <a:solidFill>
                  <a:srgbClr val="FF0000"/>
                </a:solidFill>
                <a:effectLst/>
                <a:latin typeface="Times New Roman"/>
              </a:rPr>
              <a:t>d-</a:t>
            </a:r>
            <a:r>
              <a:rPr lang="tr-TR" sz="800" b="1" dirty="0" smtClean="0">
                <a:solidFill>
                  <a:srgbClr val="FF0000"/>
                </a:solidFill>
                <a:effectLst/>
                <a:latin typeface="Times New Roman"/>
              </a:rPr>
              <a:t>            </a:t>
            </a:r>
            <a:r>
              <a:rPr lang="tr-TR" dirty="0" smtClean="0">
                <a:effectLst/>
                <a:latin typeface="Times New Roman"/>
              </a:rPr>
              <a:t>Benzetme edatı: gibi.</a:t>
            </a:r>
            <a:endParaRPr lang="tr-TR" dirty="0">
              <a:effectLst/>
            </a:endParaRPr>
          </a:p>
        </p:txBody>
      </p:sp>
    </p:spTree>
    <p:extLst>
      <p:ext uri="{BB962C8B-B14F-4D97-AF65-F5344CB8AC3E}">
        <p14:creationId xmlns:p14="http://schemas.microsoft.com/office/powerpoint/2010/main" val="1918282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2355"/>
            <a:ext cx="7992888"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1-            Yaygın Benzetme</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benzetme, benzeyenin bütün niteliklerinin ve durumlarının tümünü bir tek kendisine benzetilende toplamak suretiyle yapılan benzetmedir. Başka bir deyişle, kendisine benzetilen, benzeyenin bütün nitelik ve durumlarını temsil eder.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Örnekler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"Nedir bilir misin oğlum ?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Önünde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hârelenen</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Şu mavi safhaya bak, şimdi ansızın seni ben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Tutup da fırlatıversem onun derinliğine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Düşün biraz ne olur?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Korku bilmesen de yine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Tahammül eylemez, çırpınırsın, ağlarsın;</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Zavallı kollarının hükmü yok ki kurtarsın,</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O mavi şey seni yuttukça haykırır, bağırırsın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Fakat halâs olamazsın; omuzlarından ağır,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Demir, haşin iki el muttasıl itip zedeler,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Ve çare yok, ineceksin... Bu işte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ömr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 beşer!"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a:t>
            </a:r>
            <a:r>
              <a:rPr kumimoji="0" lang="tr-TR" altLang="tr-TR" sz="2000" b="1" i="0" u="none" strike="noStrike" cap="none" normalizeH="0" baseline="0" dirty="0" err="1" smtClean="0">
                <a:ln>
                  <a:noFill/>
                </a:ln>
                <a:solidFill>
                  <a:schemeClr val="tx1"/>
                </a:solidFill>
                <a:effectLst/>
                <a:latin typeface="Times New Roman" pitchFamily="18" charset="0"/>
                <a:cs typeface="Times New Roman" pitchFamily="18" charset="0"/>
              </a:rPr>
              <a:t>Tevfık</a:t>
            </a: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 Fikret)</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manzumede Tevfik Fikret, </a:t>
            </a: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hayatı denize düşen âciz ve zavallı bir çocuğa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benzetiyor. Denize fırlatılan bir çocuğun çeşitli durumlarıyla hayat temsil ediliyor.</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623538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1550" y="116632"/>
            <a:ext cx="8132450" cy="6740307"/>
          </a:xfrm>
          <a:prstGeom prst="rect">
            <a:avLst/>
          </a:prstGeom>
        </p:spPr>
        <p:txBody>
          <a:bodyPr wrap="square">
            <a:spAutoFit/>
          </a:bodyPr>
          <a:lstStyle/>
          <a:p>
            <a:pPr indent="540385" algn="just">
              <a:lnSpc>
                <a:spcPct val="150000"/>
              </a:lnSpc>
            </a:pPr>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b="1" dirty="0" smtClean="0">
                <a:solidFill>
                  <a:srgbClr val="FF0000"/>
                </a:solidFill>
                <a:effectLst/>
                <a:latin typeface="Times New Roman"/>
              </a:rPr>
              <a:t>Zincirleme Benzetme</a:t>
            </a:r>
            <a:endParaRPr lang="tr-TR" dirty="0" smtClean="0">
              <a:effectLst/>
            </a:endParaRPr>
          </a:p>
          <a:p>
            <a:pPr indent="540385" algn="just">
              <a:lnSpc>
                <a:spcPct val="150000"/>
              </a:lnSpc>
            </a:pPr>
            <a:r>
              <a:rPr lang="tr-TR" dirty="0" smtClean="0">
                <a:effectLst/>
                <a:latin typeface="Times New Roman"/>
              </a:rPr>
              <a:t>Bu benzetmede de benzeyenin bir tek niteliği için, çeşitli kendisine benzetilenler bularak yapılan benzetmedir. </a:t>
            </a:r>
            <a:endParaRPr lang="tr-TR" dirty="0" smtClean="0">
              <a:effectLst/>
            </a:endParaRPr>
          </a:p>
          <a:p>
            <a:pPr indent="540385" algn="just">
              <a:lnSpc>
                <a:spcPct val="150000"/>
              </a:lnSpc>
            </a:pPr>
            <a:r>
              <a:rPr lang="tr-TR" dirty="0" smtClean="0">
                <a:effectLst/>
                <a:latin typeface="Times New Roman"/>
              </a:rPr>
              <a:t>"</a:t>
            </a:r>
            <a:r>
              <a:rPr lang="tr-TR" i="1" dirty="0" smtClean="0">
                <a:effectLst/>
                <a:latin typeface="Times New Roman"/>
              </a:rPr>
              <a:t>Alp dağları, insana yalnız şimal masallarının korkunç ve acayip kahramanlarından bahsetmez; bu muhip silsile, beşeriyetin alın yazısında en kat’î, en keskin biridir. Bazı müverrihlerce Roma’nın hisarlarını, bazılarınca </a:t>
            </a:r>
            <a:r>
              <a:rPr lang="tr-TR" i="1" dirty="0" err="1" smtClean="0">
                <a:effectLst/>
                <a:latin typeface="Times New Roman"/>
              </a:rPr>
              <a:t>Lombardiya</a:t>
            </a:r>
            <a:r>
              <a:rPr lang="tr-TR" i="1" dirty="0" smtClean="0">
                <a:effectLst/>
                <a:latin typeface="Times New Roman"/>
              </a:rPr>
              <a:t> cennetini beklemek için çömelmiş dev kümeleri ve diğer bazılarınca medenî âlemle vahşî âlemi ayıran muazzam set şeklinde tasavvur ve telâkki olunan bu dağlardır ki, uzun, yırtıcı ve aman vermez bir boğuşmadan sonra, Avrupa milletlerinin mukadderatını tayin etti...</a:t>
            </a:r>
            <a:endParaRPr lang="tr-TR" i="1" dirty="0" smtClean="0">
              <a:effectLst/>
            </a:endParaRPr>
          </a:p>
          <a:p>
            <a:pPr indent="540385" algn="just"/>
            <a:r>
              <a:rPr lang="tr-TR" b="1" dirty="0" smtClean="0">
                <a:effectLst/>
                <a:latin typeface="Times New Roman"/>
              </a:rPr>
              <a:t>(Yakup Kadri KARAOSMANOĞLU)</a:t>
            </a:r>
            <a:endParaRPr lang="tr-TR" dirty="0" smtClean="0">
              <a:effectLst/>
            </a:endParaRPr>
          </a:p>
          <a:p>
            <a:pPr indent="540385" algn="just"/>
            <a:r>
              <a:rPr lang="tr-TR" dirty="0" smtClean="0">
                <a:effectLst/>
                <a:latin typeface="Times New Roman"/>
              </a:rPr>
              <a:t>Bu paragrafta:</a:t>
            </a:r>
            <a:endParaRPr lang="tr-TR" dirty="0" smtClean="0">
              <a:effectLst/>
            </a:endParaRPr>
          </a:p>
          <a:p>
            <a:pPr indent="540385"/>
            <a:r>
              <a:rPr lang="tr-TR" b="1" dirty="0" smtClean="0">
                <a:solidFill>
                  <a:srgbClr val="FF0000"/>
                </a:solidFill>
                <a:effectLst/>
                <a:latin typeface="Times New Roman"/>
              </a:rPr>
              <a:t>1-</a:t>
            </a:r>
            <a:r>
              <a:rPr lang="tr-TR" sz="800" b="1" dirty="0" smtClean="0">
                <a:solidFill>
                  <a:srgbClr val="FF0000"/>
                </a:solidFill>
                <a:effectLst/>
                <a:latin typeface="Times New Roman"/>
              </a:rPr>
              <a:t>            </a:t>
            </a:r>
            <a:r>
              <a:rPr lang="tr-TR" dirty="0" smtClean="0">
                <a:effectLst/>
                <a:latin typeface="Times New Roman"/>
              </a:rPr>
              <a:t>Benzeyen: Alp dağlarının </a:t>
            </a:r>
            <a:r>
              <a:rPr lang="tr-TR" dirty="0" err="1" smtClean="0">
                <a:effectLst/>
                <a:latin typeface="Times New Roman"/>
              </a:rPr>
              <a:t>heybetliliği</a:t>
            </a:r>
            <a:r>
              <a:rPr lang="tr-TR" dirty="0" smtClean="0">
                <a:effectLst/>
                <a:latin typeface="Times New Roman"/>
              </a:rPr>
              <a:t>.</a:t>
            </a:r>
            <a:endParaRPr lang="tr-TR" dirty="0" smtClean="0">
              <a:effectLst/>
            </a:endParaRPr>
          </a:p>
          <a:p>
            <a:pPr indent="540385"/>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dirty="0" smtClean="0">
                <a:effectLst/>
                <a:latin typeface="Times New Roman"/>
              </a:rPr>
              <a:t>Kendisine benzetilenler: </a:t>
            </a:r>
            <a:endParaRPr lang="tr-TR" dirty="0" smtClean="0">
              <a:effectLst/>
            </a:endParaRPr>
          </a:p>
          <a:p>
            <a:pPr indent="540385"/>
            <a:r>
              <a:rPr lang="tr-TR" b="1" dirty="0" smtClean="0">
                <a:solidFill>
                  <a:srgbClr val="FF0000"/>
                </a:solidFill>
                <a:effectLst/>
                <a:latin typeface="Times New Roman"/>
              </a:rPr>
              <a:t>a-</a:t>
            </a:r>
            <a:r>
              <a:rPr lang="tr-TR" sz="800" b="1" dirty="0" smtClean="0">
                <a:solidFill>
                  <a:srgbClr val="FF0000"/>
                </a:solidFill>
                <a:effectLst/>
                <a:latin typeface="Times New Roman"/>
              </a:rPr>
              <a:t>            </a:t>
            </a:r>
            <a:r>
              <a:rPr lang="tr-TR" dirty="0" smtClean="0">
                <a:effectLst/>
                <a:latin typeface="Times New Roman"/>
              </a:rPr>
              <a:t>Dev kümeleri, </a:t>
            </a:r>
            <a:endParaRPr lang="tr-TR" dirty="0" smtClean="0">
              <a:effectLst/>
            </a:endParaRPr>
          </a:p>
          <a:p>
            <a:pPr indent="540385"/>
            <a:r>
              <a:rPr lang="tr-TR" b="1" dirty="0" smtClean="0">
                <a:solidFill>
                  <a:srgbClr val="FF0000"/>
                </a:solidFill>
                <a:effectLst/>
                <a:latin typeface="Times New Roman"/>
              </a:rPr>
              <a:t>b-</a:t>
            </a:r>
            <a:r>
              <a:rPr lang="tr-TR" sz="800" b="1" dirty="0" smtClean="0">
                <a:solidFill>
                  <a:srgbClr val="FF0000"/>
                </a:solidFill>
                <a:effectLst/>
                <a:latin typeface="Times New Roman"/>
              </a:rPr>
              <a:t>            </a:t>
            </a:r>
            <a:r>
              <a:rPr lang="tr-TR" dirty="0" smtClean="0">
                <a:effectLst/>
                <a:latin typeface="Times New Roman"/>
              </a:rPr>
              <a:t>Muazzam set.</a:t>
            </a:r>
            <a:endParaRPr lang="tr-TR" dirty="0" smtClean="0">
              <a:effectLst/>
            </a:endParaRPr>
          </a:p>
          <a:p>
            <a:pPr indent="540385"/>
            <a:r>
              <a:rPr lang="tr-TR" b="1" dirty="0" smtClean="0">
                <a:solidFill>
                  <a:srgbClr val="FF0000"/>
                </a:solidFill>
                <a:effectLst/>
                <a:latin typeface="Times New Roman"/>
              </a:rPr>
              <a:t>3-</a:t>
            </a:r>
            <a:r>
              <a:rPr lang="tr-TR" sz="800" b="1" dirty="0" smtClean="0">
                <a:solidFill>
                  <a:srgbClr val="FF0000"/>
                </a:solidFill>
                <a:effectLst/>
                <a:latin typeface="Times New Roman"/>
              </a:rPr>
              <a:t>            </a:t>
            </a:r>
            <a:r>
              <a:rPr lang="tr-TR" dirty="0" smtClean="0">
                <a:effectLst/>
                <a:latin typeface="Times New Roman"/>
              </a:rPr>
              <a:t>Benzetme yönleri: </a:t>
            </a:r>
            <a:endParaRPr lang="tr-TR" dirty="0" smtClean="0">
              <a:effectLst/>
            </a:endParaRPr>
          </a:p>
          <a:p>
            <a:pPr indent="540385"/>
            <a:r>
              <a:rPr lang="tr-TR" b="1" dirty="0" smtClean="0">
                <a:solidFill>
                  <a:srgbClr val="FF0000"/>
                </a:solidFill>
                <a:effectLst/>
                <a:latin typeface="Times New Roman"/>
              </a:rPr>
              <a:t>a-</a:t>
            </a:r>
            <a:r>
              <a:rPr lang="tr-TR" sz="800" b="1" dirty="0" smtClean="0">
                <a:solidFill>
                  <a:srgbClr val="FF0000"/>
                </a:solidFill>
                <a:effectLst/>
                <a:latin typeface="Times New Roman"/>
              </a:rPr>
              <a:t>            </a:t>
            </a:r>
            <a:r>
              <a:rPr lang="tr-TR" dirty="0" smtClean="0">
                <a:effectLst/>
                <a:latin typeface="Times New Roman"/>
              </a:rPr>
              <a:t>Roma’nın hisarlarını ya da </a:t>
            </a:r>
            <a:r>
              <a:rPr lang="tr-TR" dirty="0" err="1" smtClean="0">
                <a:effectLst/>
                <a:latin typeface="Times New Roman"/>
              </a:rPr>
              <a:t>Lombardiya</a:t>
            </a:r>
            <a:r>
              <a:rPr lang="tr-TR" dirty="0" smtClean="0">
                <a:effectLst/>
                <a:latin typeface="Times New Roman"/>
              </a:rPr>
              <a:t> </a:t>
            </a:r>
            <a:r>
              <a:rPr lang="tr-TR" dirty="0" err="1" smtClean="0">
                <a:effectLst/>
                <a:latin typeface="Times New Roman"/>
              </a:rPr>
              <a:t>cen</a:t>
            </a:r>
            <a:r>
              <a:rPr lang="tr-TR" dirty="0" smtClean="0">
                <a:effectLst/>
                <a:latin typeface="Times New Roman"/>
              </a:rPr>
              <a:t>-netini bekleme, </a:t>
            </a:r>
            <a:endParaRPr lang="tr-TR" dirty="0" smtClean="0">
              <a:effectLst/>
            </a:endParaRPr>
          </a:p>
          <a:p>
            <a:pPr indent="540385"/>
            <a:r>
              <a:rPr lang="tr-TR" b="1" dirty="0" smtClean="0">
                <a:solidFill>
                  <a:srgbClr val="FF0000"/>
                </a:solidFill>
                <a:effectLst/>
                <a:latin typeface="Times New Roman"/>
              </a:rPr>
              <a:t>b-</a:t>
            </a:r>
            <a:r>
              <a:rPr lang="tr-TR" sz="800" b="1" dirty="0" smtClean="0">
                <a:solidFill>
                  <a:srgbClr val="FF0000"/>
                </a:solidFill>
                <a:effectLst/>
                <a:latin typeface="Times New Roman"/>
              </a:rPr>
              <a:t>            </a:t>
            </a:r>
            <a:r>
              <a:rPr lang="tr-TR" dirty="0" smtClean="0">
                <a:effectLst/>
                <a:latin typeface="Times New Roman"/>
              </a:rPr>
              <a:t>Vahşî âlemle medenî âlemi ayırma.</a:t>
            </a:r>
            <a:endParaRPr lang="tr-TR" dirty="0">
              <a:effectLst/>
            </a:endParaRPr>
          </a:p>
        </p:txBody>
      </p:sp>
    </p:spTree>
    <p:extLst>
      <p:ext uri="{BB962C8B-B14F-4D97-AF65-F5344CB8AC3E}">
        <p14:creationId xmlns:p14="http://schemas.microsoft.com/office/powerpoint/2010/main" val="415935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effectLst/>
              </a:rPr>
              <a:t>ŞİİRDE DİL - ÜSLUP</a:t>
            </a:r>
            <a:br>
              <a:rPr lang="tr-TR" b="1" dirty="0">
                <a:effectLst/>
              </a:rPr>
            </a:br>
            <a:endParaRPr lang="tr-TR" dirty="0"/>
          </a:p>
        </p:txBody>
      </p:sp>
      <p:sp>
        <p:nvSpPr>
          <p:cNvPr id="3" name="İçerik Yer Tutucusu 2"/>
          <p:cNvSpPr>
            <a:spLocks noGrp="1"/>
          </p:cNvSpPr>
          <p:nvPr>
            <p:ph idx="1"/>
          </p:nvPr>
        </p:nvSpPr>
        <p:spPr>
          <a:xfrm>
            <a:off x="1435608" y="1447800"/>
            <a:ext cx="7498080" cy="2053208"/>
          </a:xfrm>
        </p:spPr>
        <p:txBody>
          <a:bodyPr>
            <a:noAutofit/>
          </a:bodyPr>
          <a:lstStyle/>
          <a:p>
            <a:pPr indent="0" algn="just" fontAlgn="base">
              <a:spcAft>
                <a:spcPts val="600"/>
              </a:spcAft>
              <a:buNone/>
            </a:pPr>
            <a:r>
              <a:rPr lang="tr-TR" sz="2400" b="1" dirty="0">
                <a:solidFill>
                  <a:srgbClr val="444444"/>
                </a:solidFill>
                <a:latin typeface="Times New Roman" panose="02020603050405020304" pitchFamily="18" charset="0"/>
                <a:cs typeface="Times New Roman" panose="02020603050405020304" pitchFamily="18" charset="0"/>
              </a:rPr>
              <a:t>Şiirde Dil ve Anlatım Özellikleri</a:t>
            </a:r>
          </a:p>
          <a:p>
            <a:pPr indent="540385" algn="just" fontAlgn="base">
              <a:spcAft>
                <a:spcPts val="600"/>
              </a:spcAft>
            </a:pPr>
            <a:r>
              <a:rPr lang="tr-TR" sz="2400" dirty="0">
                <a:solidFill>
                  <a:srgbClr val="444444"/>
                </a:solidFill>
                <a:latin typeface="Times New Roman" panose="02020603050405020304" pitchFamily="18" charset="0"/>
                <a:cs typeface="Times New Roman" panose="02020603050405020304" pitchFamily="18" charset="0"/>
              </a:rPr>
              <a:t>Şiir dili günlük konuşma dilinden ve bilimsel dilden çok farklıdır. Şiirlerde şair sanatlı bir dil kullanır. Bu dilin ifade gücü sıradan dile göre çok daha gelişmiş ve etkilidir. </a:t>
            </a:r>
            <a:endParaRPr lang="tr-TR" sz="2400" dirty="0">
              <a:latin typeface="Times New Roman" panose="02020603050405020304" pitchFamily="18" charset="0"/>
              <a:cs typeface="Times New Roman" panose="02020603050405020304" pitchFamily="18" charset="0"/>
            </a:endParaRPr>
          </a:p>
        </p:txBody>
      </p:sp>
      <p:sp>
        <p:nvSpPr>
          <p:cNvPr id="4" name="Dikdörtgen 3"/>
          <p:cNvSpPr/>
          <p:nvPr/>
        </p:nvSpPr>
        <p:spPr>
          <a:xfrm>
            <a:off x="1835696" y="3789040"/>
            <a:ext cx="4480073" cy="369332"/>
          </a:xfrm>
          <a:prstGeom prst="rect">
            <a:avLst/>
          </a:prstGeom>
        </p:spPr>
        <p:txBody>
          <a:bodyPr wrap="none">
            <a:spAutoFit/>
          </a:bodyPr>
          <a:lstStyle/>
          <a:p>
            <a:r>
              <a:rPr lang="tr-TR" b="1" dirty="0"/>
              <a:t>Edebi metinler dil açısından iki türlüdür.</a:t>
            </a:r>
          </a:p>
        </p:txBody>
      </p:sp>
      <p:sp>
        <p:nvSpPr>
          <p:cNvPr id="5" name="Dikdörtgen 4"/>
          <p:cNvSpPr/>
          <p:nvPr/>
        </p:nvSpPr>
        <p:spPr>
          <a:xfrm>
            <a:off x="1865288" y="4581128"/>
            <a:ext cx="6955183" cy="1200329"/>
          </a:xfrm>
          <a:prstGeom prst="rect">
            <a:avLst/>
          </a:prstGeom>
        </p:spPr>
        <p:txBody>
          <a:bodyPr wrap="square">
            <a:spAutoFit/>
          </a:bodyPr>
          <a:lstStyle/>
          <a:p>
            <a:pPr algn="just"/>
            <a:r>
              <a:rPr lang="tr-TR" b="1" dirty="0" smtClean="0">
                <a:solidFill>
                  <a:srgbClr val="FF0000"/>
                </a:solidFill>
              </a:rPr>
              <a:t>1- Düz </a:t>
            </a:r>
            <a:r>
              <a:rPr lang="tr-TR" b="1" dirty="0">
                <a:solidFill>
                  <a:srgbClr val="FF0000"/>
                </a:solidFill>
              </a:rPr>
              <a:t>Anlatım:</a:t>
            </a:r>
            <a:r>
              <a:rPr lang="tr-TR" dirty="0"/>
              <a:t> Edebi metinlerde dilin günlük konuşma diline yakın kullanılması, duygu, düşünce, olay, olgu ve kavramların en yalın ve gerçekçi hali ile aktarılması yolu ile ortaya çıkan anlatıma düz anlatım denir. Düz anlatım ile oluşturulan metinlerde dil gerçekçidir.</a:t>
            </a:r>
          </a:p>
        </p:txBody>
      </p:sp>
      <p:pic>
        <p:nvPicPr>
          <p:cNvPr id="29698" name="Picture 2" descr="C:\Users\Rilbay\Desktop\minyatr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7485" y="93273"/>
            <a:ext cx="1137989" cy="194421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450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3028" y="116632"/>
            <a:ext cx="7992888" cy="6155531"/>
          </a:xfrm>
          <a:prstGeom prst="rect">
            <a:avLst/>
          </a:prstGeom>
        </p:spPr>
        <p:txBody>
          <a:bodyPr wrap="square">
            <a:spAutoFit/>
          </a:bodyPr>
          <a:lstStyle/>
          <a:p>
            <a:pPr indent="540385" algn="just">
              <a:lnSpc>
                <a:spcPct val="150000"/>
              </a:lnSpc>
              <a:spcBef>
                <a:spcPts val="600"/>
              </a:spcBef>
              <a:spcAft>
                <a:spcPts val="600"/>
              </a:spcAft>
            </a:pPr>
            <a:r>
              <a:rPr lang="tr-TR" b="1" dirty="0" smtClean="0">
                <a:solidFill>
                  <a:srgbClr val="FF0000"/>
                </a:solidFill>
                <a:effectLst/>
                <a:latin typeface="Times New Roman"/>
              </a:rPr>
              <a:t>3-</a:t>
            </a:r>
            <a:r>
              <a:rPr lang="tr-TR" sz="800" b="1" dirty="0" smtClean="0">
                <a:solidFill>
                  <a:srgbClr val="FF0000"/>
                </a:solidFill>
                <a:effectLst/>
                <a:latin typeface="Times New Roman"/>
              </a:rPr>
              <a:t>            </a:t>
            </a:r>
            <a:r>
              <a:rPr lang="tr-TR" b="1" dirty="0" smtClean="0">
                <a:solidFill>
                  <a:srgbClr val="FF0000"/>
                </a:solidFill>
                <a:effectLst/>
                <a:latin typeface="Times New Roman"/>
              </a:rPr>
              <a:t>İSTİARE</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Temel öğelerinden biri kaldırılmış olan benzetmedir. Yani benzeyenle kendisine benzetilenden biri kaldırılarak yapılır.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Buna göre, istiareyi üçe ayırabiliriz:</a:t>
            </a:r>
            <a:endParaRPr lang="tr-TR" dirty="0" smtClean="0">
              <a:effectLst/>
            </a:endParaRPr>
          </a:p>
          <a:p>
            <a:pPr indent="540385" algn="just">
              <a:lnSpc>
                <a:spcPct val="150000"/>
              </a:lnSpc>
              <a:spcBef>
                <a:spcPts val="600"/>
              </a:spcBef>
              <a:spcAft>
                <a:spcPts val="600"/>
              </a:spcAft>
            </a:pPr>
            <a:r>
              <a:rPr lang="tr-TR" b="1" dirty="0" smtClean="0">
                <a:solidFill>
                  <a:srgbClr val="FF0000"/>
                </a:solidFill>
                <a:effectLst/>
                <a:latin typeface="Times New Roman"/>
              </a:rPr>
              <a:t>1-</a:t>
            </a:r>
            <a:r>
              <a:rPr lang="tr-TR" sz="800" b="1" dirty="0" smtClean="0">
                <a:solidFill>
                  <a:srgbClr val="FF0000"/>
                </a:solidFill>
                <a:effectLst/>
                <a:latin typeface="Times New Roman"/>
              </a:rPr>
              <a:t>            </a:t>
            </a:r>
            <a:r>
              <a:rPr lang="tr-TR" b="1" dirty="0" smtClean="0">
                <a:effectLst/>
                <a:latin typeface="Times New Roman"/>
              </a:rPr>
              <a:t>Açık İstiare (İstiare-i </a:t>
            </a:r>
            <a:r>
              <a:rPr lang="tr-TR" b="1" dirty="0" err="1" smtClean="0">
                <a:effectLst/>
                <a:latin typeface="Times New Roman"/>
              </a:rPr>
              <a:t>Musarraha</a:t>
            </a:r>
            <a:r>
              <a:rPr lang="tr-TR" b="1" dirty="0" smtClean="0">
                <a:effectLst/>
                <a:latin typeface="Times New Roman"/>
              </a:rPr>
              <a:t>)</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Benzeyeni bulunmayan; fakat kendisine benzetileni bulunan benzetmedir.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Örneğin; "Güneş, denizin mavi sularında saçlarını yıkıyordu." dediğimiz zaman açık istiare yapmış oluruz. Çünkü benzeyen durumunda olan güneş ışınları söylenmemiştir. Yani saçlara benzeyen şey güneş ışınlarıdır. </a:t>
            </a:r>
            <a:endParaRPr lang="tr-TR" dirty="0" smtClean="0">
              <a:effectLst/>
            </a:endParaRPr>
          </a:p>
          <a:p>
            <a:pPr indent="540385" algn="just">
              <a:lnSpc>
                <a:spcPct val="150000"/>
              </a:lnSpc>
              <a:spcBef>
                <a:spcPts val="600"/>
              </a:spcBef>
              <a:spcAft>
                <a:spcPts val="600"/>
              </a:spcAft>
            </a:pPr>
            <a:r>
              <a:rPr lang="tr-TR" dirty="0" smtClean="0">
                <a:solidFill>
                  <a:srgbClr val="FF0000"/>
                </a:solidFill>
                <a:effectLst/>
                <a:latin typeface="Times New Roman"/>
              </a:rPr>
              <a:t>-</a:t>
            </a:r>
            <a:r>
              <a:rPr lang="tr-TR" sz="800" dirty="0" smtClean="0">
                <a:solidFill>
                  <a:srgbClr val="FF0000"/>
                </a:solidFill>
                <a:effectLst/>
                <a:latin typeface="Times New Roman"/>
              </a:rPr>
              <a:t>                </a:t>
            </a:r>
            <a:r>
              <a:rPr lang="tr-TR" dirty="0" smtClean="0">
                <a:effectLst/>
                <a:latin typeface="Times New Roman"/>
              </a:rPr>
              <a:t>"Bir hilâl uğruna </a:t>
            </a:r>
            <a:r>
              <a:rPr lang="tr-TR" dirty="0" err="1" smtClean="0">
                <a:effectLst/>
                <a:latin typeface="Times New Roman"/>
              </a:rPr>
              <a:t>yâ</a:t>
            </a:r>
            <a:r>
              <a:rPr lang="tr-TR" dirty="0" smtClean="0">
                <a:effectLst/>
                <a:latin typeface="Times New Roman"/>
              </a:rPr>
              <a:t> </a:t>
            </a:r>
            <a:r>
              <a:rPr lang="tr-TR" dirty="0" err="1" smtClean="0">
                <a:effectLst/>
                <a:latin typeface="Times New Roman"/>
              </a:rPr>
              <a:t>Râb</a:t>
            </a:r>
            <a:r>
              <a:rPr lang="tr-TR" dirty="0" smtClean="0">
                <a:effectLst/>
                <a:latin typeface="Times New Roman"/>
              </a:rPr>
              <a:t> ne güneşler batıyor."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Bu mısrada güneş kelimesi Mehmetçik’in yerini tutmaktadır. Fakat Mehmetçik kelimesi söylenmemiştir. Benzetilen konumundaki öğe "</a:t>
            </a:r>
            <a:r>
              <a:rPr lang="tr-TR" dirty="0" err="1" smtClean="0">
                <a:effectLst/>
                <a:latin typeface="Times New Roman"/>
              </a:rPr>
              <a:t>gü-neş</a:t>
            </a:r>
            <a:r>
              <a:rPr lang="tr-TR" dirty="0" smtClean="0">
                <a:effectLst/>
                <a:latin typeface="Times New Roman"/>
              </a:rPr>
              <a:t>" söylenmiştir.</a:t>
            </a:r>
            <a:endParaRPr lang="tr-TR" dirty="0">
              <a:effectLst/>
            </a:endParaRPr>
          </a:p>
        </p:txBody>
      </p:sp>
    </p:spTree>
    <p:extLst>
      <p:ext uri="{BB962C8B-B14F-4D97-AF65-F5344CB8AC3E}">
        <p14:creationId xmlns:p14="http://schemas.microsoft.com/office/powerpoint/2010/main" val="3668687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15616" y="116632"/>
            <a:ext cx="7920880" cy="5863144"/>
          </a:xfrm>
          <a:prstGeom prst="rect">
            <a:avLst/>
          </a:prstGeom>
        </p:spPr>
        <p:txBody>
          <a:bodyPr wrap="square">
            <a:spAutoFit/>
          </a:bodyPr>
          <a:lstStyle/>
          <a:p>
            <a:pPr indent="540385" algn="just">
              <a:lnSpc>
                <a:spcPct val="150000"/>
              </a:lnSpc>
              <a:spcBef>
                <a:spcPts val="600"/>
              </a:spcBef>
              <a:spcAft>
                <a:spcPts val="600"/>
              </a:spcAft>
            </a:pPr>
            <a:r>
              <a:rPr lang="tr-TR" b="1" dirty="0" smtClean="0">
                <a:solidFill>
                  <a:srgbClr val="FF0000"/>
                </a:solidFill>
                <a:effectLst/>
                <a:latin typeface="Times New Roman"/>
              </a:rPr>
              <a:t>2-</a:t>
            </a:r>
            <a:r>
              <a:rPr lang="tr-TR" sz="800" b="1" dirty="0" smtClean="0">
                <a:solidFill>
                  <a:srgbClr val="FF0000"/>
                </a:solidFill>
                <a:effectLst/>
                <a:latin typeface="Times New Roman"/>
              </a:rPr>
              <a:t>            </a:t>
            </a:r>
            <a:r>
              <a:rPr lang="tr-TR" b="1" dirty="0" smtClean="0">
                <a:effectLst/>
                <a:latin typeface="Times New Roman"/>
              </a:rPr>
              <a:t>Kapalı İstiare (İstiare-i </a:t>
            </a:r>
            <a:r>
              <a:rPr lang="tr-TR" b="1" dirty="0" err="1" smtClean="0">
                <a:effectLst/>
                <a:latin typeface="Times New Roman"/>
              </a:rPr>
              <a:t>mekniye</a:t>
            </a:r>
            <a:r>
              <a:rPr lang="tr-TR" b="1" dirty="0" smtClean="0">
                <a:effectLst/>
                <a:latin typeface="Times New Roman"/>
              </a:rPr>
              <a:t>)</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Kapalı istiare kendisine benzetilenle değil, benzeyenle yapılır. </a:t>
            </a:r>
            <a:endParaRPr lang="tr-TR" dirty="0" smtClean="0">
              <a:effectLst/>
            </a:endParaRPr>
          </a:p>
          <a:p>
            <a:pPr indent="540385" algn="just">
              <a:lnSpc>
                <a:spcPct val="150000"/>
              </a:lnSpc>
              <a:spcBef>
                <a:spcPts val="600"/>
              </a:spcBef>
              <a:spcAft>
                <a:spcPts val="600"/>
              </a:spcAft>
            </a:pPr>
            <a:r>
              <a:rPr lang="tr-TR" b="1" dirty="0" smtClean="0">
                <a:effectLst/>
                <a:latin typeface="Times New Roman"/>
              </a:rPr>
              <a:t>Örnekler</a:t>
            </a:r>
            <a:r>
              <a:rPr lang="tr-TR" dirty="0" smtClean="0">
                <a:effectLst/>
                <a:latin typeface="Times New Roman"/>
              </a:rPr>
              <a:t>:</a:t>
            </a:r>
            <a:endParaRPr lang="tr-TR" dirty="0" smtClean="0">
              <a:effectLst/>
            </a:endParaRPr>
          </a:p>
          <a:p>
            <a:pPr indent="540385" algn="just">
              <a:spcAft>
                <a:spcPts val="0"/>
              </a:spcAft>
            </a:pPr>
            <a:r>
              <a:rPr lang="tr-TR" dirty="0" smtClean="0">
                <a:effectLst/>
                <a:latin typeface="Times New Roman"/>
              </a:rPr>
              <a:t>"Güller ki bütün mevsim usanmış kanamaktan,</a:t>
            </a:r>
            <a:endParaRPr lang="tr-TR" dirty="0" smtClean="0">
              <a:effectLst/>
            </a:endParaRPr>
          </a:p>
          <a:p>
            <a:pPr indent="540385" algn="just">
              <a:spcAft>
                <a:spcPts val="0"/>
              </a:spcAft>
            </a:pPr>
            <a:r>
              <a:rPr lang="tr-TR" dirty="0" smtClean="0">
                <a:effectLst/>
                <a:latin typeface="Times New Roman"/>
              </a:rPr>
              <a:t>Güller ki bakıp yollara, beklerdi hazan."</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Beyitte benzeyen (güller) söylenmiş, kendisine benzetilen (kanayan ve yollara bakıp hazanı bekleyen insan) söylenmemiştir.</a:t>
            </a:r>
            <a:endParaRPr lang="tr-TR" dirty="0" smtClean="0">
              <a:effectLst/>
            </a:endParaRPr>
          </a:p>
          <a:p>
            <a:pPr indent="540385" algn="just">
              <a:spcAft>
                <a:spcPts val="0"/>
              </a:spcAft>
            </a:pPr>
            <a:r>
              <a:rPr lang="tr-TR" dirty="0" smtClean="0">
                <a:effectLst/>
                <a:latin typeface="Times New Roman"/>
              </a:rPr>
              <a:t>"O çay ağır akar yorgun mu bilmem </a:t>
            </a:r>
            <a:endParaRPr lang="tr-TR" dirty="0" smtClean="0">
              <a:effectLst/>
            </a:endParaRPr>
          </a:p>
          <a:p>
            <a:pPr indent="540385" algn="just">
              <a:spcAft>
                <a:spcPts val="0"/>
              </a:spcAft>
            </a:pPr>
            <a:r>
              <a:rPr lang="tr-TR" dirty="0" smtClean="0">
                <a:effectLst/>
                <a:latin typeface="Times New Roman"/>
              </a:rPr>
              <a:t>Mehtabı hasta mı, solgun mu bilmem. ”</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Beyitte, (yorgun, hasta ve solgun) sıfatları verilen (çay), bir insana İM-</a:t>
            </a:r>
            <a:r>
              <a:rPr lang="tr-TR" dirty="0" err="1" smtClean="0">
                <a:effectLst/>
                <a:latin typeface="Times New Roman"/>
              </a:rPr>
              <a:t>ıı</a:t>
            </a:r>
            <a:r>
              <a:rPr lang="tr-TR" dirty="0" smtClean="0">
                <a:effectLst/>
                <a:latin typeface="Times New Roman"/>
              </a:rPr>
              <a:t>/.</a:t>
            </a:r>
            <a:r>
              <a:rPr lang="tr-TR" dirty="0" err="1" smtClean="0">
                <a:effectLst/>
                <a:latin typeface="Times New Roman"/>
              </a:rPr>
              <a:t>etiliyor</a:t>
            </a:r>
            <a:r>
              <a:rPr lang="tr-TR" dirty="0" smtClean="0">
                <a:effectLst/>
                <a:latin typeface="Times New Roman"/>
              </a:rPr>
              <a:t>; ama benzetilen söylenmiyor. Sadece benzeyen (çay) vardır.</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Cengiz dinledi ve sonunda kükredi.</a:t>
            </a:r>
            <a:endParaRPr lang="tr-TR" dirty="0" smtClean="0">
              <a:effectLst/>
            </a:endParaRPr>
          </a:p>
          <a:p>
            <a:pPr indent="540385" algn="just">
              <a:lnSpc>
                <a:spcPct val="150000"/>
              </a:lnSpc>
              <a:spcBef>
                <a:spcPts val="600"/>
              </a:spcBef>
              <a:spcAft>
                <a:spcPts val="600"/>
              </a:spcAft>
            </a:pPr>
            <a:r>
              <a:rPr lang="tr-TR" dirty="0" smtClean="0">
                <a:effectLst/>
                <a:latin typeface="Times New Roman"/>
              </a:rPr>
              <a:t>Benzeyen (Cengiz) var; ancak benzetilen (aslan) yok.</a:t>
            </a:r>
            <a:endParaRPr lang="tr-TR" dirty="0">
              <a:effectLst/>
            </a:endParaRPr>
          </a:p>
        </p:txBody>
      </p:sp>
    </p:spTree>
    <p:extLst>
      <p:ext uri="{BB962C8B-B14F-4D97-AF65-F5344CB8AC3E}">
        <p14:creationId xmlns:p14="http://schemas.microsoft.com/office/powerpoint/2010/main" val="3436157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208991"/>
            <a:ext cx="7992888"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FF0000"/>
                </a:solidFill>
                <a:effectLst/>
                <a:latin typeface="Times New Roman" pitchFamily="18" charset="0"/>
                <a:cs typeface="Times New Roman" pitchFamily="18" charset="0"/>
              </a:rPr>
              <a:t>3-            </a:t>
            </a:r>
            <a:r>
              <a:rPr kumimoji="0" lang="tr-TR" altLang="tr-TR" b="1" i="0" u="none" strike="noStrike" cap="none" normalizeH="0" baseline="0" dirty="0" smtClean="0">
                <a:ln>
                  <a:noFill/>
                </a:ln>
                <a:solidFill>
                  <a:schemeClr val="tx1"/>
                </a:solidFill>
                <a:effectLst/>
                <a:latin typeface="Times New Roman" pitchFamily="18" charset="0"/>
                <a:cs typeface="Times New Roman" pitchFamily="18" charset="0"/>
              </a:rPr>
              <a:t>Temsilî İstiare</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Teşbihin benzeyen ya da kendisine benzetilen öğelerinden biriyle çok sayıda benzerlikler bulup ilgiler kurarak, bütün metin boyunca süren istiaredir. Servet-i </a:t>
            </a:r>
            <a:r>
              <a:rPr kumimoji="0" lang="tr-TR" altLang="tr-TR" b="0" i="0" u="none" strike="noStrike" cap="none" normalizeH="0" baseline="0" dirty="0" err="1" smtClean="0">
                <a:ln>
                  <a:noFill/>
                </a:ln>
                <a:solidFill>
                  <a:schemeClr val="tx1"/>
                </a:solidFill>
                <a:effectLst/>
                <a:latin typeface="Times New Roman" pitchFamily="18" charset="0"/>
                <a:cs typeface="Times New Roman" pitchFamily="18" charset="0"/>
              </a:rPr>
              <a:t>Fünûn</a:t>
            </a: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 döneminde büyük bir önem kazanmış ve bundan sonra şairler tarafından da kullanılmıştır.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1"/>
                </a:solidFill>
                <a:effectLst/>
                <a:latin typeface="Times New Roman" pitchFamily="18" charset="0"/>
                <a:cs typeface="Times New Roman" pitchFamily="18" charset="0"/>
              </a:rPr>
              <a:t>Örnekler</a:t>
            </a: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AT</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Bin gemle bağlanan yağız at, şaha kalkıyor.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Gittikçe yükselen başı Allah’a kalkıyor.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Son macerayı dinlememiş varsa anlatın:</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Zapt etmek isteyenler o mağrur asil atın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Beyhudedir her uzvuna bir halka bulsa da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Boştur köpüklü ağzına gemler vurulsa da,</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Coştukça böyle sel gibi bağrında hisleri;</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Bir gün başında kalmayacaktır yeisleri.</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Son şanlı macerasını tarihe anlatın:</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Zincir içinde bağlı duran kahraman atın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Gittikçe yükselen başı Allah’a kalkıyor,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Asrın baş eğdi sandığı at şaha kalkıyor.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Bu manzumede at, Türk milletini temsil ediyor. At, Türk milletinin bir sembolü olarak kullanılmıştır. Benzeyen, Türk milleti olduğu hâlde söylenmemiştir. Şair bir fırsatını düşürüp gizli kalan benzeyeni ya da kendisi-ne benzetileni son mısrada isterse açıklayabilir.</a:t>
            </a: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83905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91937" y="188640"/>
            <a:ext cx="7848872"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4-            TEŞHİS ve İNTAK</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Teşhis, insan dışında kalan canlılarla cansız varlıklara insan kişiliği verme; intak da insan kişiliği verilen bu varlıkları insan gibi düşündürüp konuşturma sanatıdır. Bu yolla toplumda görülen aksaklıklar tenkit edilir; ders, öğüt verilir. Bu sanatlara daha çok masal, fabl gibi türlerde rastlanır.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"Toz ol, rüzgar ol, derim hazan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Yağmur içerime yağsam!</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Yüzünü gökler gibi seyrederim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Güneş gelsene uzaklardan!"</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(Cahit KÜLEBİ)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Bu dizelerde şairin </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a:t>
            </a:r>
            <a:r>
              <a:rPr kumimoji="0" lang="tr-TR" altLang="tr-TR" sz="2400" b="1" i="0" u="none" strike="noStrike" cap="none" normalizeH="0" baseline="0" dirty="0" err="1" smtClean="0">
                <a:ln>
                  <a:noFill/>
                </a:ln>
                <a:solidFill>
                  <a:schemeClr val="tx1"/>
                </a:solidFill>
                <a:effectLst/>
                <a:latin typeface="Times New Roman" pitchFamily="18" charset="0"/>
                <a:cs typeface="Times New Roman" pitchFamily="18" charset="0"/>
              </a:rPr>
              <a:t>yağmur"a</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1" i="0" u="none" strike="noStrike" cap="none" normalizeH="0" baseline="0" dirty="0" err="1" smtClean="0">
                <a:ln>
                  <a:noFill/>
                </a:ln>
                <a:solidFill>
                  <a:schemeClr val="tx1"/>
                </a:solidFill>
                <a:effectLst/>
                <a:latin typeface="Times New Roman" pitchFamily="18" charset="0"/>
                <a:cs typeface="Times New Roman" pitchFamily="18" charset="0"/>
              </a:rPr>
              <a:t>güneş"e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seslendiğini; onlara insan kişilimi verdiğini görüyoruz.</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7877787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188640"/>
            <a:ext cx="7740352"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5-            KİNAYE</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söz ya da mısrada bir sözcüğün hem gerçek hem de mecazî anlamıyla kullanılması sanatıdır. Başka bir deyişle dış anlamı söylerken iç an-lamı kastetmektir. Bazen başkasını iğnelemek, üstü örtülü bir biçimde alay etmek için de kullanılır.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Kinaye sanatı, pek çok atasözü ve deyimlerde kullanılır. Çünkü Türkçemiz kinayeli söz söylemeye çok uygundur.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Kinaye sanatı ile mecaz-ı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mürsel</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bazen birbirine karıştırılır. Mecaz-ı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Mürselde</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söz, tamamen gerçek anlamı dışında kullanıldığı hâlde, kinayede söz, gerçek anlamında kullanılabilir. Fakat, asıl önemli olan mecaz anlamıdır.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Ey benim sarı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tanburam</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Sen niçin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inilersin</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İçim oyuk derdim büyük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Ben onun için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inilerim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(Pir Sultan ABDAL)</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dörtlüğün üçüncü mısraındaki içim oyuk sözü, iki anlama da gele-bilir. Birincisi, sazın içinin gerçekten oyuk olması (gerçek anlamıyla), İkincisi; çok ıstırap çekmesi (mecazî anlam).</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845657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485964"/>
            <a:ext cx="7704856"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anose="02020603050405020304" pitchFamily="18" charset="0"/>
                <a:cs typeface="Times New Roman" pitchFamily="18" charset="0"/>
              </a:rPr>
              <a:t>6-            TEVRİYE</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İki ya da daha çok anlamı olan bir sözcüğün anlamlarını bir arada sunma sanatıdır. Bir başka deyişle sözcüğün yakın anlamını söyleyip uzak anlamını kastetme sanatıdır. Tevriyede az çok bir telmih niteliği vardır.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Koyup kaldırmadan ikide birde</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Kazan devrildi söndürdü ocağı</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(İzzet MOLLA)</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İzzet Molla bu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beyiti</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yeniçeri ocağının kaldırılmasına rastlayan 1826 senesine tarih düşürmek amacıyla yazmış ve güzel bir tevriye yapmıştır. Yeniçeriler ikide birde baş kaldırırlardı. Bu olaya kazan kaldırma denirdi.</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Havada yaprağa döndürdü rüzgâr beni.</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(Muallim NACİ)</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Bu dizedeki rüzgâr sözcüğü, sözlükteki iki anlamıyla birden kullanılmıştır. Zaman ve yel. Yakın anlamı yel, uzak anlamı zaman.</a:t>
            </a:r>
          </a:p>
        </p:txBody>
      </p:sp>
    </p:spTree>
    <p:extLst>
      <p:ext uri="{BB962C8B-B14F-4D97-AF65-F5344CB8AC3E}">
        <p14:creationId xmlns:p14="http://schemas.microsoft.com/office/powerpoint/2010/main" val="2244239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39277" y="404664"/>
            <a:ext cx="7897217"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7-            MÜBALÂĞA</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Bir şeyi gerçekte olduğundan çok ya da az göstermek sanatıdır. Bugünkü edebiyatımızda bir anlatım aracı olarak kullanıldığı hâlde, özellikle Divan edebiyatı dönemindeki methiyelerde, hicviye ve fahriyelerde bu sana-la başvurulurdu. Yerinde kullanıldığı takdirde önem kazanır, kullanılmadığında bir değeri olamaz.</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Merkez-i hâke atsalar da bizi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Kürre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arzı patlatır çıkarız.</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(Namık KEMÂL)</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Bu beyitte mübalâğa sanatı görülmektedir. Çünkü şair, eylemin gücü-nü anlatmak isterken, "bir insanın yerküreyi patlatacağı" gibi gerçeği zorlayan bir anlatıma başvurmuştur.</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25753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86021" y="188640"/>
            <a:ext cx="7848872"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anose="02020603050405020304" pitchFamily="18" charset="0"/>
                <a:cs typeface="Times New Roman" pitchFamily="18" charset="0"/>
              </a:rPr>
              <a:t>8-            HÜSN-İ TA’LİL (Güzel nedene bağlama)</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Herhangi bir şeyin meydana gelişini, ortaya çıkışını, gerçek nedeninin dışında, daha güzel bir nedene bağlama sanatıdır. (Güzel sebep gösterme sanatı.) Neden gösterme, şairin yaratıcı gücüne bağlıdır. Hayalinde canlandırdığı nedeni şair, güzel bir biçimde ortaya koyar.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Hâk-i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pâyine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yetem</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der ömürlerdir muttasıl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Başını taştan taşa urup gezer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âvâre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su</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(FUZULÎ) </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Gerçi canandan dil-i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şeydâ</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için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kânı</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iste mu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Sorarsa canan bilmezsem kâm-ı dil-i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şeydâ</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nedir?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(FUZÛLÎ)</a:t>
            </a:r>
            <a:endPar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79071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15616" y="117693"/>
            <a:ext cx="7848872"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anose="02020603050405020304" pitchFamily="18" charset="0"/>
                <a:cs typeface="Times New Roman" pitchFamily="18" charset="0"/>
              </a:rPr>
              <a:t>9-            LEFF Ü NEŞR</a:t>
            </a: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Bir beyit ya da birkaç satırlık, dizelik söz içinde, önce söylenen bir ya da birden fazla şeyleri, sonradan kendilerine denk düşecek şeylerle karşılaştırma sanatına </a:t>
            </a:r>
            <a:r>
              <a:rPr kumimoji="0" lang="tr-TR" altLang="tr-TR" sz="2400" b="1" i="0" u="none" strike="noStrike" cap="none" normalizeH="0" baseline="0" dirty="0" err="1" smtClean="0">
                <a:ln>
                  <a:noFill/>
                </a:ln>
                <a:solidFill>
                  <a:schemeClr val="tx1"/>
                </a:solidFill>
                <a:effectLst/>
                <a:latin typeface="Times New Roman" pitchFamily="18" charset="0"/>
                <a:cs typeface="Times New Roman" pitchFamily="18" charset="0"/>
              </a:rPr>
              <a:t>leff</a:t>
            </a: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 ü </a:t>
            </a:r>
            <a:r>
              <a:rPr kumimoji="0" lang="tr-TR" altLang="tr-TR" sz="2400" b="1" i="0" u="none" strike="noStrike" cap="none" normalizeH="0" baseline="0" dirty="0" err="1" smtClean="0">
                <a:ln>
                  <a:noFill/>
                </a:ln>
                <a:solidFill>
                  <a:schemeClr val="tx1"/>
                </a:solidFill>
                <a:effectLst/>
                <a:latin typeface="Times New Roman" pitchFamily="18" charset="0"/>
                <a:cs typeface="Times New Roman" pitchFamily="18" charset="0"/>
              </a:rPr>
              <a:t>neşr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denir. Bu sanat, birincilerle İkinciler aynı sıra ile söylenirse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leff</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ü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neşr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mürette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karışık söylenirse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leff</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ü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neşr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müşevveş adım alır.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Bakıp o şuh ile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nâz</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ü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niyaze</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meşkederiz</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Gülün tebessümüne bülbülün teranesine</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(NEDİM)</a:t>
            </a:r>
            <a:endPar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Beyitin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ilk dizesindeki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nâz</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ve niyaz sözcükleri söylenmiş, sonra da ikinci dizede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nâzın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karşısına gül, niyazın karşısına da bülbül getirilmiştir.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Şûh</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Şîrin’leryüzünden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dağ delen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Ferhâd’lar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Aslıhan’lardan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yanan Âşık Kerem’ler görmüşüz.</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Şiirde adından söz edilen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Şîrin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ve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Ferhâd’a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karşılık, Aslıhan ve Âşık Kerem söylenmiştir. (Düzenli,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leff</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ü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neşr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müretteb</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t>
            </a:r>
          </a:p>
        </p:txBody>
      </p:sp>
    </p:spTree>
    <p:extLst>
      <p:ext uri="{BB962C8B-B14F-4D97-AF65-F5344CB8AC3E}">
        <p14:creationId xmlns:p14="http://schemas.microsoft.com/office/powerpoint/2010/main" val="4081316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5417"/>
            <a:ext cx="7848872"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rgbClr val="FF0000"/>
                </a:solidFill>
                <a:effectLst/>
                <a:latin typeface="Times New Roman" pitchFamily="18" charset="0"/>
                <a:cs typeface="Times New Roman" pitchFamily="18" charset="0"/>
              </a:rPr>
              <a:t>10-        TEZAT</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Birbirine karşıt olan iki düşünce, duygu ya da olguyu bir arada kullanma sanatıdır. Bu durum, anlatıma etki gücü kazandırır. Ancak, birbirine karşıt olan kavramları yan yana sıralamak değil, ya bir şeyde karşıt olan özellik ve nitelikler ortaya çıkarmak ya da karşıt iki şey arasında bir ortak yan ve benzerlik bulmaktır.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Çocuğa kim demiş küçük bir şey,</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Bir çocuk belki en büyük bir şey.</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Bu beyitte çocuk, ilk dizede küçük bir şey diye nitelendirilirken alt dizede en büyük bir şey denilerek çocuğun iki farklı yanının da olabileceği belirtilmektedir.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Bu taş cebinime benzer ki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ayn</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-ı makberdir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Dışı sükûn ile zahir, derunu mahşerdir.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chemeClr val="tx1"/>
                </a:solidFill>
                <a:effectLst/>
                <a:latin typeface="Times New Roman" pitchFamily="18" charset="0"/>
                <a:cs typeface="Times New Roman" pitchFamily="18" charset="0"/>
              </a:rPr>
              <a:t>(A. Hâmid TARHAN)</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(Bu taş alnıma -kafa- benzer ki mezarın aynıdır Dışı -görünümü- sessizlik içinde görünür; içi mahşerdir.)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Yine bu beyitte de taşın hem sessizliğinden hem de farklı bir yanının olabileceğinden -bir mahşer gibi görünümden söz edilmektedir. Yani, fikir mahşeriyle, uhrevî mahşer arasında ilişki kuruluyor.</a:t>
            </a:r>
            <a:endParaRPr kumimoji="0" lang="tr-TR" altLang="tr-TR"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13643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43608" y="116632"/>
            <a:ext cx="7920880" cy="6017032"/>
          </a:xfrm>
          <a:prstGeom prst="rect">
            <a:avLst/>
          </a:prstGeom>
        </p:spPr>
        <p:txBody>
          <a:bodyPr wrap="square">
            <a:spAutoFit/>
          </a:bodyPr>
          <a:lstStyle/>
          <a:p>
            <a:pPr indent="540385" algn="just" fontAlgn="base">
              <a:spcBef>
                <a:spcPts val="600"/>
              </a:spcBef>
              <a:spcAft>
                <a:spcPts val="600"/>
              </a:spcAft>
            </a:pPr>
            <a:r>
              <a:rPr lang="tr-TR" sz="2000" b="1" i="0" dirty="0" smtClean="0">
                <a:solidFill>
                  <a:srgbClr val="FF0000"/>
                </a:solidFill>
                <a:effectLst/>
                <a:latin typeface="Times New Roman"/>
              </a:rPr>
              <a:t>Örnek:</a:t>
            </a:r>
            <a:endParaRPr lang="tr-TR" sz="2000" b="0" i="0" dirty="0" smtClean="0">
              <a:solidFill>
                <a:srgbClr val="FF0000"/>
              </a:solidFill>
              <a:effectLst/>
              <a:latin typeface="Georgia"/>
            </a:endParaRPr>
          </a:p>
          <a:p>
            <a:pPr indent="540385" algn="just" fontAlgn="base">
              <a:spcAft>
                <a:spcPts val="0"/>
              </a:spcAft>
            </a:pPr>
            <a:r>
              <a:rPr lang="tr-TR" sz="2000" b="1" i="0" dirty="0" smtClean="0">
                <a:solidFill>
                  <a:srgbClr val="444444"/>
                </a:solidFill>
                <a:effectLst/>
                <a:latin typeface="Times New Roman"/>
              </a:rPr>
              <a:t>FOLKLOR</a:t>
            </a:r>
          </a:p>
          <a:p>
            <a:pPr indent="540385" algn="just" fontAlgn="base">
              <a:spcAft>
                <a:spcPts val="0"/>
              </a:spcAft>
            </a:pPr>
            <a:endParaRPr lang="tr-TR" sz="2000" b="0" i="0" dirty="0" smtClean="0">
              <a:solidFill>
                <a:srgbClr val="444444"/>
              </a:solidFill>
              <a:effectLst/>
              <a:latin typeface="Georgia"/>
            </a:endParaRPr>
          </a:p>
          <a:p>
            <a:pPr indent="540385" algn="just" fontAlgn="base">
              <a:spcAft>
                <a:spcPts val="0"/>
              </a:spcAft>
            </a:pPr>
            <a:r>
              <a:rPr lang="tr-TR" sz="2000" b="0" i="0" dirty="0" smtClean="0">
                <a:solidFill>
                  <a:srgbClr val="444444"/>
                </a:solidFill>
                <a:effectLst/>
                <a:latin typeface="Times New Roman"/>
              </a:rPr>
              <a:t>Folklor, oldukça genç bir bilimdir. Batı ülkelerinde 1846’dan bu yana İngilizce folk (halk) ve </a:t>
            </a:r>
            <a:r>
              <a:rPr lang="tr-TR" sz="2000" b="0" i="0" dirty="0" err="1" smtClean="0">
                <a:solidFill>
                  <a:srgbClr val="444444"/>
                </a:solidFill>
                <a:effectLst/>
                <a:latin typeface="Times New Roman"/>
              </a:rPr>
              <a:t>lore</a:t>
            </a:r>
            <a:r>
              <a:rPr lang="tr-TR" sz="2000" b="0" i="0" dirty="0" smtClean="0">
                <a:solidFill>
                  <a:srgbClr val="444444"/>
                </a:solidFill>
                <a:effectLst/>
                <a:latin typeface="Times New Roman"/>
              </a:rPr>
              <a:t> (bilim) sözcüklerinden meydana gelmiş olan </a:t>
            </a:r>
            <a:r>
              <a:rPr lang="tr-TR" sz="2000" b="0" i="0" dirty="0" err="1" smtClean="0">
                <a:solidFill>
                  <a:srgbClr val="444444"/>
                </a:solidFill>
                <a:effectLst/>
                <a:latin typeface="Times New Roman"/>
              </a:rPr>
              <a:t>folklore</a:t>
            </a:r>
            <a:r>
              <a:rPr lang="tr-TR" sz="2000" b="0" i="0" dirty="0" smtClean="0">
                <a:solidFill>
                  <a:srgbClr val="444444"/>
                </a:solidFill>
                <a:effectLst/>
                <a:latin typeface="Times New Roman"/>
              </a:rPr>
              <a:t>, o tarihten önce bir bilim konusu sayılmayan ya da başka bilimlerin alanı içinde kalan birtakım olguları, kendine özgü yöntemlerle incelemeyi üzerine alan bağımsız bir bilim olarak tanınmaya başladı. Yurdumuzda da bu bilimin adı ilk olarak 1913’te Rıza Tevfik’in </a:t>
            </a:r>
            <a:r>
              <a:rPr lang="tr-TR" sz="2000" b="0" i="0" dirty="0" err="1" smtClean="0">
                <a:solidFill>
                  <a:srgbClr val="444444"/>
                </a:solidFill>
                <a:effectLst/>
                <a:latin typeface="Times New Roman"/>
              </a:rPr>
              <a:t>Peyam</a:t>
            </a:r>
            <a:r>
              <a:rPr lang="tr-TR" sz="2000" b="0" i="0" dirty="0" smtClean="0">
                <a:solidFill>
                  <a:srgbClr val="444444"/>
                </a:solidFill>
                <a:effectLst/>
                <a:latin typeface="Times New Roman"/>
              </a:rPr>
              <a:t> gazetesinin “edebi </a:t>
            </a:r>
            <a:r>
              <a:rPr lang="tr-TR" sz="2000" b="0" i="0" dirty="0" err="1" smtClean="0">
                <a:solidFill>
                  <a:srgbClr val="444444"/>
                </a:solidFill>
                <a:effectLst/>
                <a:latin typeface="Times New Roman"/>
              </a:rPr>
              <a:t>ilave”sinde</a:t>
            </a:r>
            <a:r>
              <a:rPr lang="tr-TR" sz="2000" b="0" i="0" dirty="0" smtClean="0">
                <a:solidFill>
                  <a:srgbClr val="444444"/>
                </a:solidFill>
                <a:effectLst/>
                <a:latin typeface="Times New Roman"/>
              </a:rPr>
              <a:t> (sayı 20, Şubat 1913) yayımladığı Folklor başlıklı yazıda anıldı. (...)</a:t>
            </a:r>
          </a:p>
          <a:p>
            <a:pPr indent="540385" algn="just" fontAlgn="base">
              <a:spcAft>
                <a:spcPts val="0"/>
              </a:spcAft>
            </a:pPr>
            <a:endParaRPr lang="tr-TR" sz="2000" dirty="0">
              <a:solidFill>
                <a:srgbClr val="444444"/>
              </a:solidFill>
              <a:latin typeface="Times New Roman"/>
            </a:endParaRPr>
          </a:p>
          <a:p>
            <a:pPr indent="540385" algn="just" fontAlgn="base">
              <a:spcAft>
                <a:spcPts val="0"/>
              </a:spcAft>
            </a:pPr>
            <a:r>
              <a:rPr lang="tr-TR" sz="2000" b="0" i="0" dirty="0" smtClean="0">
                <a:solidFill>
                  <a:srgbClr val="444444"/>
                </a:solidFill>
                <a:effectLst/>
                <a:latin typeface="Times New Roman"/>
              </a:rPr>
              <a:t>Folklor, birçok bilimlerin kavşak ye-rinde bulunan ya da onlarla birçok konulan ortaklaşa paylaşan bir bilimdir; ruhbilim, dilbilim, toplumbilim, arkeoloji ve </a:t>
            </a:r>
            <a:r>
              <a:rPr lang="tr-TR" sz="2000" b="0" i="0" dirty="0" err="1" smtClean="0">
                <a:solidFill>
                  <a:srgbClr val="444444"/>
                </a:solidFill>
                <a:effectLst/>
                <a:latin typeface="Times New Roman"/>
              </a:rPr>
              <a:t>prehistuar</a:t>
            </a:r>
            <a:r>
              <a:rPr lang="tr-TR" sz="2000" b="0" i="0" dirty="0" smtClean="0">
                <a:solidFill>
                  <a:srgbClr val="444444"/>
                </a:solidFill>
                <a:effectLst/>
                <a:latin typeface="Times New Roman"/>
              </a:rPr>
              <a:t> (tarihöncesi), genel olarak tarih, özel olarak da din, edebiyat ve sanat tarihleri, toplumsal ve insansal bilimlerin dışında da hekimlik, bitkiler bilimi, hayvanlar bilimi... uzaktan yakından folklor ile ilişkileri olan bilimlerdir.</a:t>
            </a:r>
            <a:endParaRPr lang="tr-TR" sz="2000" b="0" i="0" dirty="0" smtClean="0">
              <a:solidFill>
                <a:srgbClr val="444444"/>
              </a:solidFill>
              <a:effectLst/>
              <a:latin typeface="Georgia"/>
            </a:endParaRPr>
          </a:p>
          <a:p>
            <a:pPr indent="540385" algn="just" fontAlgn="base">
              <a:spcAft>
                <a:spcPts val="0"/>
              </a:spcAft>
            </a:pPr>
            <a:r>
              <a:rPr lang="tr-TR" sz="2000" b="1" i="0" dirty="0" smtClean="0">
                <a:solidFill>
                  <a:srgbClr val="444444"/>
                </a:solidFill>
                <a:effectLst/>
                <a:latin typeface="Times New Roman"/>
              </a:rPr>
              <a:t>(Pertev Naili </a:t>
            </a:r>
            <a:r>
              <a:rPr lang="tr-TR" sz="2000" b="1" i="0" dirty="0" err="1" smtClean="0">
                <a:solidFill>
                  <a:srgbClr val="444444"/>
                </a:solidFill>
                <a:effectLst/>
                <a:latin typeface="Times New Roman"/>
              </a:rPr>
              <a:t>Boratav</a:t>
            </a:r>
            <a:r>
              <a:rPr lang="tr-TR" sz="2000" b="1" i="0" dirty="0" smtClean="0">
                <a:solidFill>
                  <a:srgbClr val="444444"/>
                </a:solidFill>
                <a:effectLst/>
                <a:latin typeface="Times New Roman"/>
              </a:rPr>
              <a:t>, 100 soruda Türk Halk Edebiyatı, 1969)</a:t>
            </a:r>
            <a:endParaRPr lang="tr-TR" sz="2000" b="0" i="0" dirty="0">
              <a:solidFill>
                <a:srgbClr val="444444"/>
              </a:solidFill>
              <a:effectLst/>
              <a:latin typeface="Georgia"/>
            </a:endParaRPr>
          </a:p>
        </p:txBody>
      </p:sp>
    </p:spTree>
    <p:extLst>
      <p:ext uri="{BB962C8B-B14F-4D97-AF65-F5344CB8AC3E}">
        <p14:creationId xmlns:p14="http://schemas.microsoft.com/office/powerpoint/2010/main" val="3838819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3608" y="44624"/>
            <a:ext cx="8064896"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rgbClr val="FF0000"/>
                </a:solidFill>
                <a:effectLst/>
                <a:latin typeface="Times New Roman" pitchFamily="18" charset="0"/>
                <a:cs typeface="Times New Roman" pitchFamily="18" charset="0"/>
              </a:rPr>
              <a:t>11-        TENASÜB</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Anlam bakımından birbirine uygun ve ilişkili olan kelimeleri, bir mısra veya cümlede bir araya getirme sanatıdır. Bu sanata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Müraât</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-ı Nazir de denir.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Gözün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sadefinden</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nice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dürdane</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dökersin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Şol</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dişi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güher</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dudağı mercan ere umma</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Gel vasi dilersen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ko</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bu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feryad</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-ı bülbül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Gül gonca gibi ağzı gülistan ere umma.</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chemeClr val="tx1"/>
                </a:solidFill>
                <a:effectLst/>
                <a:latin typeface="Times New Roman" pitchFamily="18" charset="0"/>
                <a:cs typeface="Times New Roman" pitchFamily="18" charset="0"/>
              </a:rPr>
              <a:t>(DEHHANÎ)</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Birinci dizede geçen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dürdane</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(inci),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güher</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(mücevher) mercan;</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İkinci dizede: feryat (ötme), bülbül, gonca, gülistan (gül bahçesi) birbirleriyle anlamca ilgili sözlerdir. Bir araya getirilerek uygunluk,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tenasüb</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sanatı yapılmıştır.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Dimem</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kim adli yok ya zulmü çok her hâl ile olsa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Gönül tahtına ondan gayrı sultan olmasın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yâ</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Râh</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chemeClr val="tx1"/>
                </a:solidFill>
                <a:effectLst/>
                <a:latin typeface="Times New Roman" pitchFamily="18" charset="0"/>
                <a:cs typeface="Times New Roman" pitchFamily="18" charset="0"/>
              </a:rPr>
              <a:t>(FUZÛLÎ)</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Bu dizelerde geçen adi (adalet),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zulm</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(zulüm ) taht ve sultan sözcükleri arasında da uygunluk, ilişki vardır.</a:t>
            </a:r>
            <a:endParaRPr kumimoji="0" lang="tr-TR" altLang="tr-TR"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5391147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87624" y="332656"/>
            <a:ext cx="7797590"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12-        CİNAS</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Söyleniş ve yazılışları aynı, anlamları ayrı olan kelimeleri bir arada kullanma sanatıdır. (Eş Seslilik)</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Güle naz.</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Bülbül eyler güle naz.</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Girdim bir dost bağım,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Ağlayan çok; gülen az.</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(ANONİM)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Güle naz- gülen az sözlerinin yazılış ve okunuşları aynı olduğu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hâlılc</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anlamları ayrıdır.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Güle naz: güle (çiçek) yapılan gönül cilvesi, naz etmedir; gülen az ise, coşkunun sonucu olan gülme eylemini yapanların sayısal azlığıdır.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Niçin kondun a bülbül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Kapıdaki asmaya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Ben yârimden vazgeçmem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Götürseler asmaya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(ANONİM)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manide geçen asma sözcükleri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cinaslı</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olarak kullanılmıştır. İkinci dizedeki asma, bağ kütüğü, (üzüm asması) anlamında kullanılırken, üçüncü dizede de idam etme anlamına gelecek şekilde kullanılmıştır.</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620174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203387" y="188640"/>
            <a:ext cx="7920880"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rgbClr val="FF0000"/>
                </a:solidFill>
                <a:effectLst/>
                <a:latin typeface="Times New Roman" pitchFamily="18" charset="0"/>
                <a:cs typeface="Times New Roman" pitchFamily="18" charset="0"/>
              </a:rPr>
              <a:t>13-        TARİZ</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Genellikle birini küçük düşürmek, onunla alay etmek, ya da onu iğnelemek amacıyla yapılan bir sanattır. Söylenilenin tam tersi kastedilir. Kısa boylu bir insana "maşallah, fidan gibi boyu var." denildiği zaman tariz yapılmış olur.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Vermedi ablukada şan-ı donanmaya halel</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İngiliz Devleti’ne olsa sezadır amiral.</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1"/>
                </a:solidFill>
                <a:effectLst/>
                <a:latin typeface="Times New Roman" pitchFamily="18" charset="0"/>
                <a:cs typeface="Times New Roman" pitchFamily="18" charset="0"/>
              </a:rPr>
              <a:t>(ZİYA PAŞA)</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Dönemin sadrazamı Ali Paşa, Girit seferinden iyi bir sonuçla dönememişti. Ziya Paşa, Ali Paşa’yı dıştan öven; fakat içten küçülten ünlü </a:t>
            </a:r>
            <a:r>
              <a:rPr kumimoji="0" lang="tr-TR" altLang="tr-TR" b="0" i="0" u="none" strike="noStrike" cap="none" normalizeH="0" baseline="0" dirty="0" err="1" smtClean="0">
                <a:ln>
                  <a:noFill/>
                </a:ln>
                <a:solidFill>
                  <a:schemeClr val="tx1"/>
                </a:solidFill>
                <a:effectLst/>
                <a:latin typeface="Times New Roman" pitchFamily="18" charset="0"/>
                <a:cs typeface="Times New Roman" pitchFamily="18" charset="0"/>
              </a:rPr>
              <a:t>Zafername’sini</a:t>
            </a: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 yazmıştır. Donanmanın şanına leke kondurmadı demek suretiyle aslında Ali Paşa’nın Türk donanmasının şerefine yaraşır bir başarı gösteremediğini anlatmaya çalışıp onu yermektedir.</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1"/>
                </a:solidFill>
                <a:effectLst/>
                <a:latin typeface="Times New Roman" pitchFamily="18" charset="0"/>
                <a:cs typeface="Times New Roman" pitchFamily="18" charset="0"/>
              </a:rPr>
              <a:t>TERS ÖĞÜT DESTANI</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Bir nasihatim var zamana uygun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Tut sözümü yattıkça yat uyanma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Meşhur bir kelâmdır sen kazan sen ye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El için yok yere ateşe yanma.</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Her nere gidersem eyle talanı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Öyle yap ki ağlatasın güleni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Bir saatte söyle yüz bin yalanı </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0" i="0" u="none" strike="noStrike" cap="none" normalizeH="0" baseline="0" dirty="0" smtClean="0">
                <a:ln>
                  <a:noFill/>
                </a:ln>
                <a:solidFill>
                  <a:schemeClr val="tx1"/>
                </a:solidFill>
                <a:effectLst/>
                <a:latin typeface="Times New Roman" pitchFamily="18" charset="0"/>
                <a:cs typeface="Times New Roman" pitchFamily="18" charset="0"/>
              </a:rPr>
              <a:t>El bir doğru söz söylerse inanma.</a:t>
            </a:r>
            <a:endParaRPr kumimoji="0" lang="tr-TR" altLang="tr-TR"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b="1" i="0" u="none" strike="noStrike" cap="none" normalizeH="0" baseline="0" dirty="0" smtClean="0">
                <a:ln>
                  <a:noFill/>
                </a:ln>
                <a:solidFill>
                  <a:schemeClr val="tx1"/>
                </a:solidFill>
                <a:effectLst/>
                <a:latin typeface="Times New Roman" pitchFamily="18" charset="0"/>
                <a:cs typeface="Times New Roman" pitchFamily="18" charset="0"/>
              </a:rPr>
              <a:t>( HUZURİ)</a:t>
            </a:r>
            <a:endParaRPr kumimoji="0" lang="tr-TR" altLang="tr-TR"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5415041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15616" y="260648"/>
            <a:ext cx="7848872"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14-        TEKRİR ve DİĞERLERİ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Sözün etkisini güçlendirmek ve anlatıma coşkulu bir akış kazandır-</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mak</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için kimi sözcüklerin bilerek tekrar edilmesidir.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Dilerse gözümü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girya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eden dost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Dilerse bağrımı biryan eden dost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Dilerse hâk ile yeksan eden dost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Dilerse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lutf</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ile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ihsân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eden dost.</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(Ümmî SİNAN)</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Dörtlükteki dilerse ve dost sözcükleri tekrarlanarak dostun dilerse her şeyi yapabileceği anlatılmaya çalışılmıştır.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Yürüyordum ağlıyordu ırmaklar,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Yürüyordum, düşüyordu yapraklar.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Yürüyordum, sararmıştı yaylalar.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Yürüyordum, ekilmişti tarlalar.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Yürüyordum sözcüklerinin tekrarlarıyla tekrir yapıldığım görüyorsunuz.</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567385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42615" y="75982"/>
            <a:ext cx="7632848"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1-            TEDRİC (DERECELEME)</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Kavramların derece gözetilerek bir düzen içinde sıralanmasıdır. Bu dereceleme hem yükselen, hem de alçalan dereceleme olmak üzere ikiye ayrılır: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"Mezar, mezar değil bir türbe, türbe değil bir tapınak; tapmak değil bir küre; küre değil sonsuz bir uzay olmalıydı."</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(Abdülhak Hâmid TARHAN)</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Bu örnekte mezarın yükselen, genişleyen (fizikî anlamda) bir derecelemeye göre sıralandığını görmektesiniz.</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"Sizler, bencilliği o kerteye vardırdınız ki, memleketin kurtulması için hayatınızı değil, hayatınızın bir gününü, bir saatini; hatta bir dakikasını bile feda edemezsiniz.</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(Namık KEMÂL)</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Burada da alçalan bir derecelenme görülmektedir.</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7832405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83061" y="116632"/>
            <a:ext cx="7920880"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2-            İSTİFHAM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Dikkati çekmek ve duyguyu güçlendirmek amacıyla soru şeklinde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söy-leme</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sanatıdır.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Beni candan usandırdı, cefadan yâr usanmaz mı?</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Felekler yandı ahımdan, muradım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şem’i</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yanmaz mı?</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(FUZÛLÎ)</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"Karanlık sokaklara karıştı bir yarasa,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kedi sırtı gibi niçin kabardı dağlar?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Sırtlarından ışıktan bir el mi gezindi yoksa?"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(Ziya Osman SABA)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Söyle, ey çınar, bağrın Hangi odlarla yandı?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Hangi siyah Kurt içinden kemirdi?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Hasta,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tebâh</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Seni kim şimdi bağlayıp saracak?</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Kim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şifâlar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verip de kurtaracak?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Söyle ey mustarip vatan, bildir: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Çektiğin hangi kanlı seyyiedir?..."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(Tevfik FİKRET)</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9608994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15616" y="373306"/>
            <a:ext cx="7560840"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3-            RUCU</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Önceki söylenenden dönme, ya da dönmüş gibi görünme sanatıdır. Aslında bu, anlamı güçlendirmek amacıyla yapılır. Okuyucular üzerinde daha güçlü etki yapmasını sağlama amaçlanır.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Eder isyanıma gönlümde nedamet galebe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Neyleyim yüz bulamam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ye's</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ile affım talebe.</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Ne dedim tövbeler olsun bu da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fi’l</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şerdir,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Benim özüm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gümehimden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iki kat beterdir.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(ŞİNASİ)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Dörtlüğün son iki mısraı, daha önceki iki mısrada söylenenleri güçlendirme yönünden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rücuya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güzel bir örnektir.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Erbâb</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-ı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teşâür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çoğalıp şair azaldı,</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Yok öyle değil, şairin ancak adı kaldı.</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(Muallim NACİ)</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8715501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21523" y="116632"/>
            <a:ext cx="6660232"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4-            TERDÎD</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Sözü ya da olayı hiç umulmadık bir sonuca bağlama sanatıdır.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"Dizilir ayakta Ana, baba ve kardeş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Hayal, ırak... ırakta Eder fillerle güreş.</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Başından kayar yastık,</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Nura döner karanlık,</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Sırlar çözülür artık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Kırka çıkınca ateş.</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(Necip Kazıl KISA KÜREK)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ALİ</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Geldiler beklenen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çifler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ormana,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Duruyor iki genç, ne hoş, yan yana.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kurşun kadına, bir de çobana.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Çınlasın yıllarca orman, be Ali!</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Görünce uzanmış, yâr kucağına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Boynunu dolamış zülfü bağına,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Kurşunu kahpeye atacağına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Kendine çevirdin... Aman, be Ali!</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(Faruk Nafiz ÇAMLIBEL)</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40274311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48156" y="424408"/>
            <a:ext cx="7600308"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5-            SELH-İ MÜMTENÎ</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Söylenmesi kolay göründüğü halde, kolay söylenemeyen, taklidi zor olan söyleyişleri meydana getirme sanatıdır.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Allah adın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zikr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idelüm</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evvelâ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Vâcip</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oldur cümle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işde</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her kula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Birkez</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Allah dese aşk ile lisan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Dökülür cümle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güneh</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misl</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 hazan</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Ism</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pâkim</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pak olur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zikr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eyleyen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Her murada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îrüşür</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Allah diyen.</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(Süleyman ÇELEBİ)</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Nush</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ile yola gelmeyin etmeli tektir;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Tektir ile uslanmayanın hakkı kötektir.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(ZİYA PAŞA)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Kısa ve özlü sözle çok şey anlatma sanatıdır. Tüm atasözleri ve vecizeler (özdeyişler) bu yolla söylenmiştir.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Zora dağlar dayanmaz. (Atasözü.) </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Hayatta en hakiki mürşit ilimdir.»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(ATATÜRK)</a:t>
            </a:r>
            <a:endParaRPr kumimoji="0" lang="tr-TR" altLang="tr-TR"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2081601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94518" y="219998"/>
            <a:ext cx="7553946"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6-            EDEB-I KELAM</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Gerçek anlamlarıyla söylenildiğinde inceliğini kaybedecek olan ifadeleri mecaz ve istiarelerle süsleme sanatıdır.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Kat kat düşüp ol peri hicaba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Gark oldu gül-</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âb</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-ı ıstıraba</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(NABİ)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(O peri, çok utanıp sıkılıp ıstırabın gül suyu içinde kaldı.)</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Şair, kızın terlemesini doğrudan ortaya koymak yerine bir incelik göstererek "gül suyu içinde kaldı" diye ifade ediyor.</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20630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5616" y="116632"/>
            <a:ext cx="7498080" cy="1944216"/>
          </a:xfrm>
        </p:spPr>
        <p:txBody>
          <a:bodyPr>
            <a:normAutofit/>
          </a:bodyPr>
          <a:lstStyle/>
          <a:p>
            <a:pPr algn="just"/>
            <a:r>
              <a:rPr lang="tr-TR" sz="2400" b="1" dirty="0">
                <a:solidFill>
                  <a:srgbClr val="FF0000"/>
                </a:solidFill>
                <a:latin typeface="Times New Roman" panose="02020603050405020304" pitchFamily="18" charset="0"/>
                <a:cs typeface="Times New Roman" panose="02020603050405020304" pitchFamily="18" charset="0"/>
              </a:rPr>
              <a:t>Mecazlı Anlatım</a:t>
            </a:r>
            <a:r>
              <a:rPr lang="tr-TR" sz="2400" b="1" dirty="0" smtClean="0">
                <a:solidFill>
                  <a:srgbClr val="FF0000"/>
                </a:solidFill>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Edebi </a:t>
            </a:r>
            <a:r>
              <a:rPr lang="tr-TR" sz="2400" dirty="0">
                <a:latin typeface="Times New Roman" panose="02020603050405020304" pitchFamily="18" charset="0"/>
                <a:cs typeface="Times New Roman" panose="02020603050405020304" pitchFamily="18" charset="0"/>
              </a:rPr>
              <a:t>metinlerde olay, olgu, ve kavramların ya da duygu ve düşüncelerin olduğundan farklı gösterilmesi bazı kelimelerin çağrışım ve söyleyiş özelliklerinden yararlanılması yolu ile ortaya konan anlatıma mecazlı anlatım denir. </a:t>
            </a:r>
            <a:endParaRPr lang="tr-TR" sz="2400" dirty="0">
              <a:latin typeface="Times New Roman" panose="02020603050405020304" pitchFamily="18" charset="0"/>
              <a:cs typeface="Times New Roman" panose="02020603050405020304" pitchFamily="18" charset="0"/>
            </a:endParaRPr>
          </a:p>
        </p:txBody>
      </p:sp>
      <p:sp>
        <p:nvSpPr>
          <p:cNvPr id="4" name="Dikdörtgen 3"/>
          <p:cNvSpPr/>
          <p:nvPr/>
        </p:nvSpPr>
        <p:spPr>
          <a:xfrm>
            <a:off x="995265" y="2132856"/>
            <a:ext cx="7848872" cy="4247317"/>
          </a:xfrm>
          <a:prstGeom prst="rect">
            <a:avLst/>
          </a:prstGeom>
        </p:spPr>
        <p:txBody>
          <a:bodyPr wrap="square">
            <a:spAutoFit/>
          </a:bodyPr>
          <a:lstStyle/>
          <a:p>
            <a:pPr indent="540385" algn="just" fontAlgn="base">
              <a:spcBef>
                <a:spcPts val="600"/>
              </a:spcBef>
              <a:spcAft>
                <a:spcPts val="600"/>
              </a:spcAft>
            </a:pPr>
            <a:r>
              <a:rPr lang="tr-TR" sz="2000" b="1" i="0" dirty="0" smtClean="0">
                <a:solidFill>
                  <a:srgbClr val="FF0000"/>
                </a:solidFill>
                <a:effectLst/>
                <a:latin typeface="Times New Roman"/>
              </a:rPr>
              <a:t>Mecazlı anlatımın özellikleri:</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Anlatımda daha çok soyut kelimeler kullanılır.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Kelimelerin çağrışım ve kavramsal gücünden yararlanılır.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Birbiri ile zıt ya da anlam yönünden bağlantısı zayıf kelimeler yeni ifade yolları yaratmak için yan yana getirilir.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Anlatımda mana derinliği zengin kelime ve kelime grupları kullanılır.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Dil şiirsel işlevindedir.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Anlatımda söz ve anlam sanatlarından yararlanılır.</a:t>
            </a:r>
            <a:endParaRPr lang="tr-TR" sz="2000" b="0" i="0" dirty="0" smtClean="0">
              <a:solidFill>
                <a:srgbClr val="444444"/>
              </a:solidFill>
              <a:effectLst/>
              <a:latin typeface="Georgia"/>
            </a:endParaRPr>
          </a:p>
          <a:p>
            <a:pPr indent="540385" fontAlgn="base">
              <a:spcBef>
                <a:spcPts val="600"/>
              </a:spcBef>
              <a:spcAft>
                <a:spcPts val="600"/>
              </a:spcAft>
            </a:pPr>
            <a:r>
              <a:rPr lang="tr-TR" sz="2000" b="0" i="0" dirty="0" smtClean="0">
                <a:solidFill>
                  <a:srgbClr val="FF0000"/>
                </a:solidFill>
                <a:effectLst/>
                <a:latin typeface="Times New Roman"/>
              </a:rPr>
              <a:t>-                </a:t>
            </a:r>
            <a:r>
              <a:rPr lang="tr-TR" sz="2000" b="0" i="0" dirty="0" smtClean="0">
                <a:solidFill>
                  <a:srgbClr val="444444"/>
                </a:solidFill>
                <a:effectLst/>
                <a:latin typeface="Times New Roman"/>
              </a:rPr>
              <a:t>Anlatımda kelimeler arası ritim ve ahenk çok önemlidir.</a:t>
            </a:r>
            <a:endParaRPr lang="tr-TR" sz="2000" b="0" i="0" dirty="0" smtClean="0">
              <a:solidFill>
                <a:srgbClr val="444444"/>
              </a:solidFill>
              <a:effectLst/>
              <a:latin typeface="Georgia"/>
            </a:endParaRPr>
          </a:p>
        </p:txBody>
      </p:sp>
    </p:spTree>
    <p:extLst>
      <p:ext uri="{BB962C8B-B14F-4D97-AF65-F5344CB8AC3E}">
        <p14:creationId xmlns:p14="http://schemas.microsoft.com/office/powerpoint/2010/main" val="26058114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30401" y="332656"/>
            <a:ext cx="7308304"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7-            İKTİBAS</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Anlamı güçlendirmek ya da sözü süslemek için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âyet</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ve hadislerden parçalar almaktır. (Alıntı yapma.)</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Hâk-i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pâyin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olduğum gördü dedi kâfir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rakîb</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Taş ile bağrın döğüp "ya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leytenî</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küntü</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türâb</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(Beyitteki Arapça söz, Furkan süresindeki ayetten alınmıştır.)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Takdîr</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İlâhîde sakın etme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cedel</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Beştir sana "la-</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yüs’elu</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amma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yet’al</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Maksûdunu</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ahir verir, Allah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Nazîm</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Sen eyle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heman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sa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yini</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meşkûr evvel.</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(NAZÎM)</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(Dörtlükteki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arapça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söz, Enbiya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sûresinden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alınmıştır.)</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9406842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57406" y="332656"/>
            <a:ext cx="790708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8-            NİDA (Seslenme)</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Şairin çok duygulanması ve heyecanlanması sonucunu doğuran olaylar ve varlıkları göz önüne getirip "ey, hey" gibi ünlemlerle onlara seslenmesidir.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Merhaba hoş geldin ey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rûh</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 revanim merhaba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Ey şeker-leb yâr-ı şirin lâ-mekânım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merhabâ</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(NESİMİ)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9-            TEFRİK</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İki şey arasındaki ayrıntıyı belirtmedir.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rPr>
              <a:t>Örnek:</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Ruhunla mihr-i âlem-</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tâba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kimdir söyleyen birdir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O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ecsama</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senin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ruhsârın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ervaha müessirdir.</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7259802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15616" y="116632"/>
            <a:ext cx="7704856" cy="652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rgbClr val="FF0000"/>
                </a:solidFill>
                <a:effectLst/>
                <a:latin typeface="Times New Roman" pitchFamily="18" charset="0"/>
                <a:cs typeface="Times New Roman" pitchFamily="18" charset="0"/>
              </a:rPr>
              <a:t>10-        KAT</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Sözün etkisini artırmak amacıyla, arkası kendiliğinden anlaşılacağı ve susmanın söylemekten etkili olacağı bir noktada kesmektir. Genellikle düz yazıda kullanılır.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Ey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mâder</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-i hicran-zede, ey hem-ser-i muğber;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Ey kimsesiz </a:t>
            </a:r>
            <a:r>
              <a:rPr kumimoji="0" lang="tr-TR" altLang="tr-TR" sz="2200" b="0" i="0" u="none" strike="noStrike" cap="none" normalizeH="0" baseline="0" dirty="0" err="1" smtClean="0">
                <a:ln>
                  <a:noFill/>
                </a:ln>
                <a:solidFill>
                  <a:schemeClr val="tx1"/>
                </a:solidFill>
                <a:effectLst/>
                <a:latin typeface="Times New Roman" pitchFamily="18" charset="0"/>
                <a:cs typeface="Times New Roman" pitchFamily="18" charset="0"/>
              </a:rPr>
              <a:t>âvâre</a:t>
            </a: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 çocuklar... Hele sizler,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Hele sizler...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chemeClr val="tx1"/>
                </a:solidFill>
                <a:effectLst/>
                <a:latin typeface="Times New Roman" pitchFamily="18" charset="0"/>
                <a:cs typeface="Times New Roman" pitchFamily="18" charset="0"/>
              </a:rPr>
              <a:t>(Tevfik FİKRET)</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rgbClr val="FF0000"/>
                </a:solidFill>
                <a:effectLst/>
                <a:latin typeface="Times New Roman" pitchFamily="18" charset="0"/>
                <a:cs typeface="Times New Roman" pitchFamily="18" charset="0"/>
              </a:rPr>
              <a:t>11-        İLTİFAT</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Söz arasında o anda doğan bir duygunun etkisiyle -konu dışına çıkma- dan- sözü hitap edilen kişiden bir başkasına yöneltmektir.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"Aradan yıllar geçti, işte o günden beri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Ne zaman yolda bir han rastlasam irkilirim,</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Çünkü sizde gizlenen dertleri ben bilirim </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Ey köylüleri hududa bağlayan yaslı yollar,</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Dönmeyen yolculara ağlayan han duvarları,</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0" i="0" u="none" strike="noStrike" cap="none" normalizeH="0" baseline="0" dirty="0" smtClean="0">
                <a:ln>
                  <a:noFill/>
                </a:ln>
                <a:solidFill>
                  <a:schemeClr val="tx1"/>
                </a:solidFill>
                <a:effectLst/>
                <a:latin typeface="Times New Roman" pitchFamily="18" charset="0"/>
                <a:cs typeface="Times New Roman" pitchFamily="18" charset="0"/>
              </a:rPr>
              <a:t>Ey hanların gönlümü sızlatan duvarları!</a:t>
            </a:r>
            <a:endParaRPr kumimoji="0" lang="tr-TR" altLang="tr-TR" sz="22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200" b="1" i="0" u="none" strike="noStrike" cap="none" normalizeH="0" baseline="0" dirty="0" smtClean="0">
                <a:ln>
                  <a:noFill/>
                </a:ln>
                <a:solidFill>
                  <a:schemeClr val="tx1"/>
                </a:solidFill>
                <a:effectLst/>
                <a:latin typeface="Times New Roman" pitchFamily="18" charset="0"/>
                <a:cs typeface="Times New Roman" pitchFamily="18" charset="0"/>
              </a:rPr>
              <a:t>(Faruk Nafiz ÇAMLIBEL) </a:t>
            </a:r>
            <a:endParaRPr kumimoji="0" lang="tr-TR" altLang="tr-TR" sz="2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2244095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121523" y="404664"/>
            <a:ext cx="781236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12-        İRSAL-İ MESEL</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Söylenen bir düşünceyi inandırmak ve pekiştirmek amacıyla söze bir atasözü ya da atasözü değerinde bir örnek katmaktır.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Ey güzellik göğüne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hurşîd</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olan yakma bizi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Yerde kalmaz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çiin</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bilirsin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dûd</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-ı </a:t>
            </a:r>
            <a:r>
              <a:rPr kumimoji="0" lang="tr-TR" altLang="tr-TR" sz="2400" b="0" i="0" u="none" strike="noStrike" cap="none" normalizeH="0" baseline="0" dirty="0" err="1" smtClean="0">
                <a:ln>
                  <a:noFill/>
                </a:ln>
                <a:solidFill>
                  <a:schemeClr val="tx1"/>
                </a:solidFill>
                <a:effectLst/>
                <a:latin typeface="Times New Roman" pitchFamily="18" charset="0"/>
                <a:cs typeface="Times New Roman" pitchFamily="18" charset="0"/>
              </a:rPr>
              <a:t>âhı</a:t>
            </a: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 kimsenin.</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(NECATİ)</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rPr>
              <a:t> </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Ağyar elemin çekme gönül nafile gamdır </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itchFamily="18" charset="0"/>
                <a:cs typeface="Times New Roman" pitchFamily="18" charset="0"/>
              </a:rPr>
              <a:t>Hasmın sitemin anlamamak hasma sitemdir.</a:t>
            </a:r>
            <a:endParaRPr kumimoji="0" lang="tr-TR" altLang="tr-TR" sz="24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 NEFÎ)</a:t>
            </a:r>
            <a:endParaRPr kumimoji="0" lang="tr-TR" altLang="tr-TR"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69523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1053468" y="188640"/>
            <a:ext cx="7992888" cy="6463308"/>
          </a:xfrm>
          <a:prstGeom prst="rect">
            <a:avLst/>
          </a:prstGeom>
        </p:spPr>
        <p:txBody>
          <a:bodyPr wrap="square">
            <a:spAutoFit/>
          </a:bodyPr>
          <a:lstStyle/>
          <a:p>
            <a:r>
              <a:rPr lang="tr-TR" b="1" dirty="0" smtClean="0">
                <a:solidFill>
                  <a:srgbClr val="FF0000"/>
                </a:solidFill>
              </a:rPr>
              <a:t>1-            Süslü, sanatlı, ağır bir dil</a:t>
            </a:r>
          </a:p>
          <a:p>
            <a:r>
              <a:rPr lang="tr-TR" b="1" dirty="0" smtClean="0">
                <a:solidFill>
                  <a:srgbClr val="FF0000"/>
                </a:solidFill>
              </a:rPr>
              <a:t>2-            Sade, açık, akıcı bir dil</a:t>
            </a:r>
          </a:p>
          <a:p>
            <a:endParaRPr lang="tr-TR" dirty="0" smtClean="0"/>
          </a:p>
          <a:p>
            <a:pPr algn="just"/>
            <a:r>
              <a:rPr lang="tr-TR" b="1" dirty="0" smtClean="0">
                <a:solidFill>
                  <a:srgbClr val="FF0000"/>
                </a:solidFill>
              </a:rPr>
              <a:t>1-  </a:t>
            </a:r>
            <a:r>
              <a:rPr lang="tr-TR" dirty="0" smtClean="0"/>
              <a:t>          İncelenen bir şiirde şairin birçok söz sanatı kullanması, anlamı herkesçe bilinmeyen eski kelimelerden yararlanması, mazmunlar, anlam derinliği olan kelime ve kelime guruplarını tercih etmesi şiirin dilinin süslü, sanatlı ve ağır olduğunu gösterir.</a:t>
            </a:r>
          </a:p>
          <a:p>
            <a:endParaRPr lang="tr-TR" dirty="0" smtClean="0"/>
          </a:p>
          <a:p>
            <a:r>
              <a:rPr lang="tr-TR" b="1" dirty="0" smtClean="0">
                <a:solidFill>
                  <a:srgbClr val="FF0000"/>
                </a:solidFill>
              </a:rPr>
              <a:t>Örnek:</a:t>
            </a:r>
          </a:p>
          <a:p>
            <a:r>
              <a:rPr lang="tr-TR" dirty="0" smtClean="0"/>
              <a:t>    </a:t>
            </a:r>
            <a:r>
              <a:rPr lang="tr-TR" b="1" dirty="0" smtClean="0"/>
              <a:t>BİR GÜNÜN SONUNDA ARZU</a:t>
            </a:r>
          </a:p>
          <a:p>
            <a:r>
              <a:rPr lang="tr-TR" dirty="0" smtClean="0"/>
              <a:t>    Yorgun gözümün halkalarında</a:t>
            </a:r>
          </a:p>
          <a:p>
            <a:r>
              <a:rPr lang="tr-TR" dirty="0" smtClean="0"/>
              <a:t>    Güller gibi </a:t>
            </a:r>
            <a:r>
              <a:rPr lang="tr-TR" dirty="0" err="1" smtClean="0"/>
              <a:t>fecr</a:t>
            </a:r>
            <a:r>
              <a:rPr lang="tr-TR" dirty="0" smtClean="0"/>
              <a:t> oldu </a:t>
            </a:r>
            <a:r>
              <a:rPr lang="tr-TR" dirty="0" err="1" smtClean="0"/>
              <a:t>nümâyân</a:t>
            </a:r>
            <a:r>
              <a:rPr lang="tr-TR" dirty="0" smtClean="0"/>
              <a:t>,</a:t>
            </a:r>
          </a:p>
          <a:p>
            <a:r>
              <a:rPr lang="tr-TR" dirty="0" smtClean="0"/>
              <a:t>    Güller gibi… Sonsuz, iri güller...</a:t>
            </a:r>
          </a:p>
          <a:p>
            <a:r>
              <a:rPr lang="tr-TR" dirty="0" smtClean="0"/>
              <a:t>    Güller ki kamıştan daha nâlân,</a:t>
            </a:r>
          </a:p>
          <a:p>
            <a:r>
              <a:rPr lang="tr-TR" dirty="0" smtClean="0"/>
              <a:t>    Gün doğdu yazık arkalarında!</a:t>
            </a:r>
          </a:p>
          <a:p>
            <a:r>
              <a:rPr lang="tr-TR" dirty="0" smtClean="0"/>
              <a:t>    Altın kulelerden yine kuşlar</a:t>
            </a:r>
          </a:p>
          <a:p>
            <a:r>
              <a:rPr lang="tr-TR" dirty="0" smtClean="0"/>
              <a:t>    </a:t>
            </a:r>
            <a:r>
              <a:rPr lang="tr-TR" dirty="0" err="1" smtClean="0"/>
              <a:t>Tekrârını</a:t>
            </a:r>
            <a:r>
              <a:rPr lang="tr-TR" dirty="0" smtClean="0"/>
              <a:t> ömrün eder </a:t>
            </a:r>
            <a:r>
              <a:rPr lang="tr-TR" dirty="0" err="1" smtClean="0"/>
              <a:t>îlân</a:t>
            </a:r>
            <a:r>
              <a:rPr lang="tr-TR" dirty="0" smtClean="0"/>
              <a:t>.</a:t>
            </a:r>
          </a:p>
          <a:p>
            <a:r>
              <a:rPr lang="tr-TR" dirty="0" smtClean="0"/>
              <a:t>    Kuşlar mıdır onlar ki her akşam</a:t>
            </a:r>
          </a:p>
          <a:p>
            <a:r>
              <a:rPr lang="tr-TR" dirty="0" smtClean="0"/>
              <a:t>    Âlemlerimizden sefer eyler?</a:t>
            </a:r>
          </a:p>
          <a:p>
            <a:r>
              <a:rPr lang="tr-TR" dirty="0" smtClean="0"/>
              <a:t>    Akşam, yine akşam, yine akşam,</a:t>
            </a:r>
          </a:p>
          <a:p>
            <a:r>
              <a:rPr lang="tr-TR" dirty="0" smtClean="0"/>
              <a:t>    Bir sırma kemerdir suya baksam,</a:t>
            </a:r>
          </a:p>
          <a:p>
            <a:r>
              <a:rPr lang="tr-TR" dirty="0" smtClean="0"/>
              <a:t>    Akşam, yine akşam, yine akşam,</a:t>
            </a:r>
          </a:p>
          <a:p>
            <a:r>
              <a:rPr lang="tr-TR" dirty="0" smtClean="0"/>
              <a:t>    Göllerde bu dem bir kamış olsam!</a:t>
            </a:r>
          </a:p>
          <a:p>
            <a:r>
              <a:rPr lang="tr-TR" dirty="0" smtClean="0"/>
              <a:t>    Ahmet Hâşim</a:t>
            </a:r>
            <a:endParaRPr lang="tr-TR" dirty="0"/>
          </a:p>
        </p:txBody>
      </p:sp>
    </p:spTree>
    <p:extLst>
      <p:ext uri="{BB962C8B-B14F-4D97-AF65-F5344CB8AC3E}">
        <p14:creationId xmlns:p14="http://schemas.microsoft.com/office/powerpoint/2010/main" val="392901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971600" y="-221341"/>
            <a:ext cx="7956376"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endParaRPr kumimoji="0" lang="tr-TR" altLang="tr-TR" sz="2400" b="1" i="0" u="none" strike="noStrike" cap="none" normalizeH="0" baseline="0" dirty="0" smtClean="0">
              <a:ln>
                <a:noFill/>
              </a:ln>
              <a:solidFill>
                <a:srgbClr val="FF0000"/>
              </a:solidFill>
              <a:effectLst/>
              <a:latin typeface="Times New Roman" panose="02020603050405020304" pitchFamily="18" charset="0"/>
              <a:cs typeface="Times New Roman" pitchFamily="18" charset="0"/>
            </a:endParaRPr>
          </a:p>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anose="02020603050405020304" pitchFamily="18" charset="0"/>
                <a:cs typeface="Times New Roman" pitchFamily="18" charset="0"/>
              </a:rPr>
              <a:t>2-</a:t>
            </a: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itchFamily="18" charset="0"/>
              </a:rPr>
              <a:t> Bir şiirde anlamını bilmediğimiz kelimenin bulunmaması ya da az sayıda bilmediğimiz kelimenin bulunması, şiirin ilk okunuşta anlaşılıp özümsenmesi, kelimeler arası uyumun yüksek olması şiirin dilinin açık, anlaşılır ve akıcı olduğunu gösterir.</a:t>
            </a:r>
          </a:p>
          <a:p>
            <a:pPr marL="0" marR="0" lvl="0" indent="539750" algn="just" defTabSz="914400" rtl="0" eaLnBrk="1" fontAlgn="base" latinLnBrk="0" hangingPunct="1">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rgbClr val="FF0000"/>
                </a:solidFill>
                <a:effectLst/>
                <a:latin typeface="Times New Roman" pitchFamily="18" charset="0"/>
                <a:cs typeface="Times New Roman" pitchFamily="18" charset="0"/>
              </a:rPr>
              <a:t>Örnek:</a:t>
            </a:r>
          </a:p>
          <a:p>
            <a:pPr marL="0" marR="0" lvl="0" indent="539750" algn="just" defTabSz="914400" rtl="0" eaLnBrk="0" fontAlgn="base" latinLnBrk="0" hangingPunct="0">
              <a:lnSpc>
                <a:spcPct val="100000"/>
              </a:lnSpc>
              <a:spcBef>
                <a:spcPct val="0"/>
              </a:spcBef>
              <a:spcAft>
                <a:spcPct val="0"/>
              </a:spcAft>
              <a:buClrTx/>
              <a:buSzTx/>
              <a:buFontTx/>
              <a:buNone/>
              <a:tabLst/>
            </a:pPr>
            <a:endParaRPr kumimoji="0" lang="tr-TR" altLang="tr-TR"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“Bu yağmur, bu yağmur, bu kıldan ince,</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Nefesten yumuşak yağan bu yağmur.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Bu yağmur, bu yağmur, bir gün dinince,</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Aynalar yüzümü tanımaz olur.”</a:t>
            </a: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400" b="1" i="0" u="none" strike="noStrike" cap="none" normalizeH="0" baseline="0" dirty="0" smtClean="0">
                <a:ln>
                  <a:noFill/>
                </a:ln>
                <a:solidFill>
                  <a:schemeClr val="tx1"/>
                </a:solidFill>
                <a:effectLst/>
                <a:latin typeface="Times New Roman" pitchFamily="18" charset="0"/>
                <a:cs typeface="Times New Roman" pitchFamily="18" charset="0"/>
              </a:rPr>
              <a:t>Necip Fazıl KISAKÜREK</a:t>
            </a:r>
            <a:endParaRPr kumimoji="0" lang="tr-TR" altLang="tr-TR"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5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43608" y="260648"/>
            <a:ext cx="7848872" cy="5786199"/>
          </a:xfrm>
          <a:prstGeom prst="rect">
            <a:avLst/>
          </a:prstGeom>
        </p:spPr>
        <p:txBody>
          <a:bodyPr wrap="square">
            <a:spAutoFit/>
          </a:bodyPr>
          <a:lstStyle/>
          <a:p>
            <a:pPr indent="540385" algn="just">
              <a:lnSpc>
                <a:spcPct val="150000"/>
              </a:lnSpc>
              <a:spcBef>
                <a:spcPts val="600"/>
              </a:spcBef>
              <a:spcAft>
                <a:spcPts val="600"/>
              </a:spcAft>
            </a:pPr>
            <a:r>
              <a:rPr lang="tr-TR" sz="2000" b="1" dirty="0" smtClean="0">
                <a:solidFill>
                  <a:srgbClr val="FF0000"/>
                </a:solidFill>
                <a:effectLst/>
                <a:latin typeface="Times New Roman" panose="02020603050405020304" pitchFamily="18" charset="0"/>
                <a:cs typeface="Times New Roman" panose="02020603050405020304" pitchFamily="18" charset="0"/>
              </a:rPr>
              <a:t>İmge Nedir? (Alışılmamış Bağdaştırma)</a:t>
            </a:r>
            <a:endParaRPr lang="tr-TR" sz="2000" dirty="0" smtClean="0">
              <a:effectLst/>
              <a:latin typeface="Times New Roman" panose="02020603050405020304" pitchFamily="18" charset="0"/>
              <a:cs typeface="Times New Roman" panose="02020603050405020304" pitchFamily="18" charset="0"/>
            </a:endParaRPr>
          </a:p>
          <a:p>
            <a:pPr indent="540385" algn="just">
              <a:lnSpc>
                <a:spcPct val="150000"/>
              </a:lnSpc>
              <a:spcBef>
                <a:spcPts val="600"/>
              </a:spcBef>
              <a:spcAft>
                <a:spcPts val="600"/>
              </a:spcAft>
            </a:pPr>
            <a:r>
              <a:rPr lang="tr-TR" sz="2000" dirty="0" smtClean="0">
                <a:effectLst/>
                <a:latin typeface="Times New Roman" panose="02020603050405020304" pitchFamily="18" charset="0"/>
                <a:cs typeface="Times New Roman" panose="02020603050405020304" pitchFamily="18" charset="0"/>
              </a:rPr>
              <a:t>Günlük hayatta kullandığımız kelime gruplarının birçoğu çok kez tekrar edildiği ve herkesçe kullanıldığı için zaman içinde ifade gücünü yitirmiştir. Bu sebeple bu kelime birlikteliklerine </a:t>
            </a:r>
            <a:r>
              <a:rPr lang="tr-TR" sz="2000" b="1" dirty="0" smtClean="0">
                <a:solidFill>
                  <a:srgbClr val="FF0000"/>
                </a:solidFill>
                <a:effectLst/>
                <a:latin typeface="Times New Roman" panose="02020603050405020304" pitchFamily="18" charset="0"/>
                <a:cs typeface="Times New Roman" panose="02020603050405020304" pitchFamily="18" charset="0"/>
              </a:rPr>
              <a:t>alışılmış bağdaştırma </a:t>
            </a:r>
            <a:r>
              <a:rPr lang="tr-TR" sz="2000" dirty="0" smtClean="0">
                <a:effectLst/>
                <a:latin typeface="Times New Roman" panose="02020603050405020304" pitchFamily="18" charset="0"/>
                <a:cs typeface="Times New Roman" panose="02020603050405020304" pitchFamily="18" charset="0"/>
              </a:rPr>
              <a:t>denir. Örneğin </a:t>
            </a:r>
            <a:r>
              <a:rPr lang="tr-TR" sz="2000" b="1" dirty="0" smtClean="0">
                <a:effectLst/>
                <a:latin typeface="Times New Roman" panose="02020603050405020304" pitchFamily="18" charset="0"/>
                <a:cs typeface="Times New Roman" panose="02020603050405020304" pitchFamily="18" charset="0"/>
              </a:rPr>
              <a:t>Mavi gök, ıssız sokak, yeşil pencere, taş duvar, beyaz eldiven, ölüm korkusu vb</a:t>
            </a:r>
            <a:r>
              <a:rPr lang="tr-TR" sz="2000" dirty="0" smtClean="0">
                <a:effectLst/>
                <a:latin typeface="Times New Roman" panose="02020603050405020304" pitchFamily="18" charset="0"/>
                <a:cs typeface="Times New Roman" panose="02020603050405020304" pitchFamily="18" charset="0"/>
              </a:rPr>
              <a:t>. Halbuki şiir dili alışılmışın dışında olmalıdır. Şiir ifade gücü yüksek kelime ve kelime gurupları ile yazılır. Bu sebeple şair yeni ifade yolları arayışına girer. İşte sıradan dil ile ifade edilemeyen olay, olgu ve kavramların ya da duygu ve düşüncelerin ifadesinde birbiri ile zıt ya da benzetme, istiare, akis gibi söz ve mana sanatları ile zenginleştirilmiş yeni ifade kalıplarından yararlanılmasına (</a:t>
            </a:r>
            <a:r>
              <a:rPr lang="tr-TR" sz="2000" b="1" dirty="0" smtClean="0">
                <a:effectLst/>
                <a:latin typeface="Times New Roman" panose="02020603050405020304" pitchFamily="18" charset="0"/>
                <a:cs typeface="Times New Roman" panose="02020603050405020304" pitchFamily="18" charset="0"/>
              </a:rPr>
              <a:t>Alışılmamış Bağdaştırma</a:t>
            </a:r>
            <a:r>
              <a:rPr lang="tr-TR" sz="2000" dirty="0" smtClean="0">
                <a:effectLst/>
                <a:latin typeface="Times New Roman" panose="02020603050405020304" pitchFamily="18" charset="0"/>
                <a:cs typeface="Times New Roman" panose="02020603050405020304" pitchFamily="18" charset="0"/>
              </a:rPr>
              <a:t>) </a:t>
            </a:r>
            <a:r>
              <a:rPr lang="tr-TR" sz="2000" dirty="0" smtClean="0">
                <a:solidFill>
                  <a:srgbClr val="FF0000"/>
                </a:solidFill>
                <a:effectLst/>
                <a:latin typeface="Times New Roman" panose="02020603050405020304" pitchFamily="18" charset="0"/>
                <a:cs typeface="Times New Roman" panose="02020603050405020304" pitchFamily="18" charset="0"/>
              </a:rPr>
              <a:t>İmgeleme</a:t>
            </a:r>
            <a:r>
              <a:rPr lang="tr-TR" sz="2000" dirty="0" smtClean="0">
                <a:effectLst/>
                <a:latin typeface="Times New Roman" panose="02020603050405020304" pitchFamily="18" charset="0"/>
                <a:cs typeface="Times New Roman" panose="02020603050405020304" pitchFamily="18" charset="0"/>
              </a:rPr>
              <a:t> denir. Bu kalıplara ise </a:t>
            </a:r>
            <a:r>
              <a:rPr lang="tr-TR" sz="2000" b="1" dirty="0" smtClean="0">
                <a:solidFill>
                  <a:srgbClr val="FF0000"/>
                </a:solidFill>
                <a:effectLst/>
                <a:latin typeface="Times New Roman" panose="02020603050405020304" pitchFamily="18" charset="0"/>
                <a:cs typeface="Times New Roman" panose="02020603050405020304" pitchFamily="18" charset="0"/>
              </a:rPr>
              <a:t>imge</a:t>
            </a:r>
            <a:r>
              <a:rPr lang="tr-TR" sz="2000" dirty="0" smtClean="0">
                <a:effectLst/>
                <a:latin typeface="Times New Roman" panose="02020603050405020304" pitchFamily="18" charset="0"/>
                <a:cs typeface="Times New Roman" panose="02020603050405020304" pitchFamily="18" charset="0"/>
              </a:rPr>
              <a:t> denir.</a:t>
            </a:r>
            <a:endParaRPr lang="tr-TR" sz="20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3855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43608" y="21967"/>
            <a:ext cx="7848872"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53975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539750" algn="just" defTabSz="914400" rtl="0" eaLnBrk="1" fontAlgn="base" latinLnBrk="0" hangingPunct="1">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Örnek: </a:t>
            </a: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Mavi korku, Ölüm yadigarı, karanlık su, gönül penceresi, gökyüzünün aynası, yıldız curcunası, bakışsız bir kedi kara, ıssız adam </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vb.</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rgbClr val="FF0000"/>
                </a:solidFill>
                <a:effectLst/>
                <a:latin typeface="Times New Roman" pitchFamily="18" charset="0"/>
                <a:cs typeface="Times New Roman" pitchFamily="18" charset="0"/>
              </a:rPr>
              <a:t>Örnek:</a:t>
            </a:r>
            <a:endParaRPr kumimoji="0" lang="tr-TR" altLang="tr-TR" sz="2000" b="0" i="0" u="none" strike="noStrike" cap="none" normalizeH="0" baseline="0" dirty="0" smtClean="0">
              <a:ln>
                <a:noFill/>
              </a:ln>
              <a:solidFill>
                <a:srgbClr val="FF0000"/>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Dalga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Bulutu kestiler bulut üç parça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Kanım yere aktı bulut üç parça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İki gemiciyken Van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Gogh'dan</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aşırılmış</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kadının yüzü ha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kadının yüzü avucum kadar</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İki gözümle gördüm vallahi billahi</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Yıldızlar vardı kafayı çekmiştim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kimin meyhanesi ha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Ali'nin meyhanesi bu da masa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Bu iki kimse için gezdirmiyorum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kere asılmıştım çocukluğumda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Direkler gemideydi ha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İki gemiciyken Van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Gogh'dan</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aşırılmış</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Bir kadının yüzü kaçıyordu yetişemedim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Ben ömrümde aşk nedir bilmedim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Süheyla'yı saymazsak ha </a:t>
            </a:r>
            <a:r>
              <a:rPr kumimoji="0" lang="tr-TR" altLang="tr-TR" sz="2000" b="0" i="0" u="none" strike="noStrike" cap="none" normalizeH="0" baseline="0" dirty="0" err="1" smtClean="0">
                <a:ln>
                  <a:noFill/>
                </a:ln>
                <a:solidFill>
                  <a:schemeClr val="tx1"/>
                </a:solidFill>
                <a:effectLst/>
                <a:latin typeface="Times New Roman" pitchFamily="18" charset="0"/>
                <a:cs typeface="Times New Roman" pitchFamily="18" charset="0"/>
              </a:rPr>
              <a:t>ha</a:t>
            </a:r>
            <a:r>
              <a:rPr kumimoji="0" lang="tr-TR" altLang="tr-TR" sz="2000" b="0" i="0" u="none" strike="noStrike" cap="none" normalizeH="0" baseline="0" dirty="0" smtClean="0">
                <a:ln>
                  <a:noFill/>
                </a:ln>
                <a:solidFill>
                  <a:schemeClr val="tx1"/>
                </a:solidFill>
                <a:effectLst/>
                <a:latin typeface="Times New Roman" pitchFamily="18" charset="0"/>
                <a:cs typeface="Times New Roman" pitchFamily="18" charset="0"/>
              </a:rPr>
              <a:t> ham</a:t>
            </a:r>
            <a:endParaRPr kumimoji="0" lang="tr-TR" altLang="tr-TR" sz="2000" b="0" i="0" u="none" strike="noStrike" cap="none" normalizeH="0" baseline="0" dirty="0" smtClean="0">
              <a:ln>
                <a:noFill/>
              </a:ln>
              <a:solidFill>
                <a:schemeClr val="tx1"/>
              </a:solidFill>
              <a:effectLst/>
            </a:endParaRPr>
          </a:p>
          <a:p>
            <a:pPr marL="0" marR="0" lvl="0" indent="539750" algn="just" defTabSz="914400" rtl="0" eaLnBrk="0" fontAlgn="base" latinLnBrk="0" hangingPunct="0">
              <a:lnSpc>
                <a:spcPct val="100000"/>
              </a:lnSpc>
              <a:spcBef>
                <a:spcPct val="0"/>
              </a:spcBef>
              <a:spcAft>
                <a:spcPct val="0"/>
              </a:spcAft>
              <a:buClrTx/>
              <a:buSzTx/>
              <a:buFontTx/>
              <a:buNone/>
              <a:tabLst/>
            </a:pPr>
            <a:r>
              <a:rPr kumimoji="0" lang="tr-TR" altLang="tr-TR" sz="2000" b="1" i="0" u="none" strike="noStrike" cap="none" normalizeH="0" baseline="0" dirty="0" smtClean="0">
                <a:ln>
                  <a:noFill/>
                </a:ln>
                <a:solidFill>
                  <a:schemeClr val="tx1"/>
                </a:solidFill>
                <a:effectLst/>
                <a:latin typeface="Times New Roman" pitchFamily="18" charset="0"/>
                <a:cs typeface="Times New Roman" pitchFamily="18" charset="0"/>
              </a:rPr>
              <a:t>Cemal </a:t>
            </a:r>
            <a:r>
              <a:rPr kumimoji="0" lang="tr-TR" altLang="tr-TR" sz="2000" b="1" i="0" u="none" strike="noStrike" cap="none" normalizeH="0" baseline="0" dirty="0" err="1" smtClean="0">
                <a:ln>
                  <a:noFill/>
                </a:ln>
                <a:solidFill>
                  <a:schemeClr val="tx1"/>
                </a:solidFill>
                <a:effectLst/>
                <a:latin typeface="Times New Roman" pitchFamily="18" charset="0"/>
                <a:cs typeface="Times New Roman" pitchFamily="18" charset="0"/>
              </a:rPr>
              <a:t>Süreya</a:t>
            </a:r>
            <a:endParaRPr kumimoji="0" lang="tr-TR" altLang="tr-TR" sz="2000" b="0" i="0" u="none" strike="noStrike" cap="none" normalizeH="0" baseline="0" dirty="0" smtClean="0">
              <a:ln>
                <a:noFill/>
              </a:ln>
              <a:solidFill>
                <a:schemeClr val="tx1"/>
              </a:solidFill>
              <a:effectLst/>
            </a:endParaRPr>
          </a:p>
        </p:txBody>
      </p:sp>
      <p:pic>
        <p:nvPicPr>
          <p:cNvPr id="4099" name="Picture 3" descr="C:\Users\Rilbay\Desktop\M_1_DANS EDEN KADIN MINYATURU.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1291813"/>
            <a:ext cx="2108572" cy="508951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1307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5616" y="116632"/>
            <a:ext cx="7776864" cy="1354217"/>
          </a:xfrm>
          <a:prstGeom prst="rect">
            <a:avLst/>
          </a:prstGeom>
        </p:spPr>
        <p:txBody>
          <a:bodyPr wrap="square">
            <a:spAutoFit/>
          </a:bodyPr>
          <a:lstStyle/>
          <a:p>
            <a:pPr indent="540385">
              <a:lnSpc>
                <a:spcPct val="150000"/>
              </a:lnSpc>
              <a:spcBef>
                <a:spcPts val="600"/>
              </a:spcBef>
              <a:spcAft>
                <a:spcPts val="600"/>
              </a:spcAft>
            </a:pPr>
            <a:r>
              <a:rPr lang="tr-TR" sz="2400" b="1" dirty="0" smtClean="0">
                <a:solidFill>
                  <a:srgbClr val="FF0000"/>
                </a:solidFill>
                <a:effectLst/>
                <a:latin typeface="Times New Roman"/>
              </a:rPr>
              <a:t>EDEBÎ SANATLAR (SÖZ ve ANLAM SANATLARI)</a:t>
            </a:r>
            <a:endParaRPr lang="tr-TR" sz="2400" b="1" dirty="0" smtClean="0">
              <a:effectLst/>
            </a:endParaRPr>
          </a:p>
          <a:p>
            <a:pPr indent="540385">
              <a:lnSpc>
                <a:spcPct val="150000"/>
              </a:lnSpc>
              <a:spcBef>
                <a:spcPts val="600"/>
              </a:spcBef>
              <a:spcAft>
                <a:spcPts val="600"/>
              </a:spcAft>
            </a:pPr>
            <a:r>
              <a:rPr lang="tr-TR" sz="2400" b="1" dirty="0" smtClean="0">
                <a:solidFill>
                  <a:schemeClr val="accent2">
                    <a:lumMod val="50000"/>
                  </a:schemeClr>
                </a:solidFill>
                <a:effectLst/>
                <a:latin typeface="Times New Roman"/>
              </a:rPr>
              <a:t>1-            MECAZ-MECAZ-I MÜRSEL</a:t>
            </a:r>
            <a:endParaRPr lang="tr-TR" sz="2400" dirty="0">
              <a:solidFill>
                <a:schemeClr val="accent2">
                  <a:lumMod val="50000"/>
                </a:schemeClr>
              </a:solidFill>
              <a:effectLst/>
            </a:endParaRPr>
          </a:p>
        </p:txBody>
      </p:sp>
      <p:sp>
        <p:nvSpPr>
          <p:cNvPr id="5" name="Dikdörtgen 4"/>
          <p:cNvSpPr/>
          <p:nvPr/>
        </p:nvSpPr>
        <p:spPr>
          <a:xfrm>
            <a:off x="1403648" y="1772816"/>
            <a:ext cx="7200800" cy="4524315"/>
          </a:xfrm>
          <a:prstGeom prst="rect">
            <a:avLst/>
          </a:prstGeom>
        </p:spPr>
        <p:txBody>
          <a:bodyPr wrap="square">
            <a:spAutoFit/>
          </a:bodyPr>
          <a:lstStyle/>
          <a:p>
            <a:pPr algn="just"/>
            <a:r>
              <a:rPr lang="tr-TR" sz="2400" b="1" dirty="0">
                <a:latin typeface="Times New Roman" panose="02020603050405020304" pitchFamily="18" charset="0"/>
                <a:cs typeface="Times New Roman" panose="02020603050405020304" pitchFamily="18" charset="0"/>
              </a:rPr>
              <a:t>MECAZ</a:t>
            </a:r>
            <a:endParaRPr lang="tr-TR" sz="2400" dirty="0" smtClean="0">
              <a:effectLst/>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Basit </a:t>
            </a:r>
            <a:r>
              <a:rPr lang="tr-TR" sz="2400" dirty="0">
                <a:latin typeface="Times New Roman" panose="02020603050405020304" pitchFamily="18" charset="0"/>
                <a:cs typeface="Times New Roman" panose="02020603050405020304" pitchFamily="18" charset="0"/>
              </a:rPr>
              <a:t>bir tanımla sözcük, kavram birimidir. Canlı, cansız, soyut, somut bütün varlık ve nesnelerin, bu varlık ve nesnelerle ilgili durumların, niteliklerin dildeki karşılıklarıdır. Canlı varlıklar gibidir. Ortaya çıkışlarında, türetilmelerinden sonra evrimleşir, gelişir; belli bir süre içinde biçim ve anlam yönünden türlü boyutlar kazanır</a:t>
            </a:r>
            <a:r>
              <a:rPr lang="tr-TR" sz="2400" dirty="0" smtClean="0">
                <a:latin typeface="Times New Roman" panose="02020603050405020304" pitchFamily="18" charset="0"/>
                <a:cs typeface="Times New Roman" panose="02020603050405020304" pitchFamily="18" charset="0"/>
              </a:rPr>
              <a:t>.</a:t>
            </a:r>
          </a:p>
          <a:p>
            <a:pPr algn="just"/>
            <a:endParaRPr lang="tr-TR" sz="2400" dirty="0" smtClean="0">
              <a:effectLst/>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	Birçok </a:t>
            </a:r>
            <a:r>
              <a:rPr lang="tr-TR" sz="2400" dirty="0">
                <a:latin typeface="Times New Roman" panose="02020603050405020304" pitchFamily="18" charset="0"/>
                <a:cs typeface="Times New Roman" panose="02020603050405020304" pitchFamily="18" charset="0"/>
              </a:rPr>
              <a:t>dilde olduğu gibi Türkçede de sözcüklerin birçoğu birden çok anlam içerir. Bu nedenle sözcüklerin hangi anlamı kazandıklarını anlamak için cümle içinde kazandığı anlama bakmak gerekir.</a:t>
            </a:r>
            <a:endParaRPr lang="tr-TR" sz="2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21987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87</TotalTime>
  <Words>942</Words>
  <Application>Microsoft Office PowerPoint</Application>
  <PresentationFormat>Ekran Gösterisi (4:3)</PresentationFormat>
  <Paragraphs>468</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Gündönümü</vt:lpstr>
      <vt:lpstr>SÖZ SANATLARI</vt:lpstr>
      <vt:lpstr>ŞİİRDE DİL - ÜSLUP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 SANATLARI</dc:title>
  <dc:creator>Rilbay</dc:creator>
  <cp:lastModifiedBy>Rilbay</cp:lastModifiedBy>
  <cp:revision>12</cp:revision>
  <dcterms:created xsi:type="dcterms:W3CDTF">2014-11-25T17:43:23Z</dcterms:created>
  <dcterms:modified xsi:type="dcterms:W3CDTF">2014-11-25T19:11:05Z</dcterms:modified>
</cp:coreProperties>
</file>